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9" r:id="rId18"/>
    <p:sldId id="282" r:id="rId19"/>
    <p:sldId id="271" r:id="rId20"/>
    <p:sldId id="283" r:id="rId21"/>
    <p:sldId id="284" r:id="rId2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392B31-882A-B0DD-F178-4993AE16C47C}" v="56" dt="2022-09-26T17:25:44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9"/>
    <p:restoredTop sz="94272"/>
  </p:normalViewPr>
  <p:slideViewPr>
    <p:cSldViewPr snapToGrid="0" snapToObjects="1">
      <p:cViewPr varScale="1">
        <p:scale>
          <a:sx n="51" d="100"/>
          <a:sy n="51" d="100"/>
        </p:scale>
        <p:origin x="209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C98E-2B8F-274C-A18D-E1CFC0F75FB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659E-276D-0C4B-A6D5-22631CFF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3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2265-E6ED-D045-8BD7-045BC02C593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D54-0772-5547-9626-5058377B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98434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0318"/>
              </p:ext>
            </p:extLst>
          </p:nvPr>
        </p:nvGraphicFramePr>
        <p:xfrm>
          <a:off x="151740" y="1643395"/>
          <a:ext cx="6523580" cy="7151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4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13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5485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878" y="174967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0069" y="1657338"/>
            <a:ext cx="14350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Time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(how long is the timing)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3070" y="1671980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Number </a:t>
            </a:r>
          </a:p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Correct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5255" y="1671980"/>
            <a:ext cx="85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Number Incorrect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9434" y="1657400"/>
            <a:ext cx="95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Rate Per Minute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46" y="3490"/>
            <a:ext cx="1984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0069" y="1352346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489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94825"/>
              </p:ext>
            </p:extLst>
          </p:nvPr>
        </p:nvGraphicFramePr>
        <p:xfrm>
          <a:off x="154339" y="815035"/>
          <a:ext cx="6496705" cy="79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2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Name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Task Name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 Count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937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53466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34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Prompt Count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616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51015"/>
              </p:ext>
            </p:extLst>
          </p:nvPr>
        </p:nvGraphicFramePr>
        <p:xfrm>
          <a:off x="154339" y="815035"/>
          <a:ext cx="6483528" cy="8142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1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What you did: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2059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2577886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577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Anecdotal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10857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70954"/>
              </p:ext>
            </p:extLst>
          </p:nvPr>
        </p:nvGraphicFramePr>
        <p:xfrm>
          <a:off x="228662" y="2221193"/>
          <a:ext cx="6367898" cy="66734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3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Behaviors  (circle one)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0118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charset="0"/>
                          <a:ea typeface="Calibri" charset="0"/>
                          <a:cs typeface="Calibri" charset="0"/>
                        </a:rPr>
                        <a:t>A    MA    SI</a:t>
                      </a:r>
                      <a:r>
                        <a:rPr lang="en-US" sz="20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I </a:t>
                      </a:r>
                      <a:endParaRPr lang="en-US" sz="2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48657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2486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Bus Behavior Data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16" y="648608"/>
            <a:ext cx="63796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A = appropriate behavior during the entire trip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MA = mostly appropriate behavior (less than 2 instance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SI = some inappropriate behaviors (more than 2 instances of inappropriate behavior)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more than 5 instances of inappropriate behavior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872" y="1835538"/>
            <a:ext cx="636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 Hebrew Scholar" charset="-79"/>
                <a:ea typeface="Arial Hebrew Scholar" charset="-79"/>
                <a:cs typeface="Arial Hebrew Scholar" charset="-79"/>
              </a:rPr>
              <a:t>inappropriate behavior: _________________________________________________</a:t>
            </a:r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216" y="616524"/>
            <a:ext cx="6464343" cy="99770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4169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41908"/>
              </p:ext>
            </p:extLst>
          </p:nvPr>
        </p:nvGraphicFramePr>
        <p:xfrm>
          <a:off x="145617" y="574816"/>
          <a:ext cx="6367898" cy="83846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9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Person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(circle one)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Notes: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1001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SLP                   OT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     PT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Social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Worker          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School </a:t>
                      </a:r>
                      <a:r>
                        <a:rPr lang="en-US" sz="1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Pysch</a:t>
                      </a:r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          Specials Teacher      Counselor 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Gen Ed Teacher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/>
                      <a:r>
                        <a:rPr lang="en-US" sz="1200" dirty="0">
                          <a:latin typeface="Calibri" charset="0"/>
                          <a:ea typeface="Calibri" charset="0"/>
                          <a:cs typeface="Calibri" charset="0"/>
                        </a:rPr>
                        <a:t>Other:</a:t>
                      </a:r>
                      <a:r>
                        <a:rPr lang="en-US" sz="1200" baseline="0" dirty="0">
                          <a:latin typeface="Calibri" charset="0"/>
                          <a:ea typeface="Calibri" charset="0"/>
                          <a:cs typeface="Calibri" charset="0"/>
                        </a:rPr>
                        <a:t> ___________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2128059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7658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Collaboration Log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59438"/>
            <a:ext cx="300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 dirty="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6730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764" y="689012"/>
            <a:ext cx="6647362" cy="1054064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290" y="717698"/>
            <a:ext cx="6566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Prompt Key: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Independent [the student required NO prompting]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Verbal [you told the student to initiate, continue, or complete the step]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PP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Partial Physical [you physically assisted the student in small way]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FP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Full Physical [the student could not do this step &amp; require full physical help]</a:t>
            </a:r>
          </a:p>
          <a:p>
            <a:endParaRPr lang="en-US" sz="1200" dirty="0">
              <a:latin typeface="Comic Sans MS"/>
              <a:cs typeface="Comic Sans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84211"/>
              </p:ext>
            </p:extLst>
          </p:nvPr>
        </p:nvGraphicFramePr>
        <p:xfrm>
          <a:off x="219290" y="1947488"/>
          <a:ext cx="640743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brush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teeth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 up brush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move brush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spit and rinse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finish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brushing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close toothpaste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17500"/>
              </p:ext>
            </p:extLst>
          </p:nvPr>
        </p:nvGraphicFramePr>
        <p:xfrm>
          <a:off x="219290" y="4195734"/>
          <a:ext cx="640743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4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 deodorant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open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lift shirt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cap back 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68730"/>
              </p:ext>
            </p:extLst>
          </p:nvPr>
        </p:nvGraphicFramePr>
        <p:xfrm>
          <a:off x="219290" y="5468620"/>
          <a:ext cx="640743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660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wash </a:t>
                      </a:r>
                    </a:p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get soap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rub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soap on face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rinse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dry 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Comic Sans MS"/>
                        <a:cs typeface="Comic Sans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turn off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water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6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  <a:r>
                        <a:rPr lang="en-US" sz="1000" b="1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Time: </a:t>
                      </a:r>
                      <a:endParaRPr lang="en-US" sz="10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" y="2312"/>
            <a:ext cx="207620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7658"/>
            <a:ext cx="207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Hygiene Data Sheet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764" y="7487397"/>
            <a:ext cx="6647362" cy="125842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587" y="7463840"/>
            <a:ext cx="6566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notes: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15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2350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12"/>
            <a:ext cx="3339375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" y="41414"/>
            <a:ext cx="2989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Interval Recording Data Sheet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81" y="641849"/>
            <a:ext cx="440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+ behavior has occurred at some point during the time interval 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- behavior did not occur at all during the time interval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45150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36244"/>
              </p:ext>
            </p:extLst>
          </p:nvPr>
        </p:nvGraphicFramePr>
        <p:xfrm>
          <a:off x="110518" y="1634506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268" y="131478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81" y="598313"/>
            <a:ext cx="4516988" cy="53783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268" y="4676959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Line 104"/>
          <p:cNvSpPr>
            <a:spLocks noChangeShapeType="1"/>
          </p:cNvSpPr>
          <p:nvPr/>
        </p:nvSpPr>
        <p:spPr bwMode="auto">
          <a:xfrm rot="10800000" flipH="1">
            <a:off x="-284359" y="5160597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21306"/>
              </p:ext>
            </p:extLst>
          </p:nvPr>
        </p:nvGraphicFramePr>
        <p:xfrm>
          <a:off x="181174" y="5646463"/>
          <a:ext cx="6539665" cy="3004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67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Location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1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2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3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4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Interval 5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Total + Intervals</a:t>
                      </a:r>
                    </a:p>
                  </a:txBody>
                  <a:tcPr marL="64294" marR="64294" marT="32147" marB="3214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96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47924" y="5333346"/>
            <a:ext cx="657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Date: __________ Timing Length: ___________ Interval Length: __________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924" y="8666947"/>
            <a:ext cx="674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+ Intervals: __________  Total Intervals: __________  Percentage: _____________ 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9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64897"/>
              </p:ext>
            </p:extLst>
          </p:nvPr>
        </p:nvGraphicFramePr>
        <p:xfrm>
          <a:off x="68349" y="1407357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354816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64121" y="2866"/>
            <a:ext cx="282161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" y="26194"/>
            <a:ext cx="287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Picture Schedule Data Sheet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4293" y="5943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" y="718925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  <p:sp>
        <p:nvSpPr>
          <p:cNvPr id="17" name="Line 104"/>
          <p:cNvSpPr>
            <a:spLocks noChangeShapeType="1"/>
          </p:cNvSpPr>
          <p:nvPr/>
        </p:nvSpPr>
        <p:spPr bwMode="auto">
          <a:xfrm rot="10800000" flipH="1">
            <a:off x="-305312" y="4777104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25280"/>
              </p:ext>
            </p:extLst>
          </p:nvPr>
        </p:nvGraphicFramePr>
        <p:xfrm>
          <a:off x="71455" y="5696313"/>
          <a:ext cx="6756401" cy="269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on schedule: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pick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up picture at location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go to schedule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10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picture in finished envelope</a:t>
                      </a:r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I:       P:</a:t>
                      </a:r>
                      <a:r>
                        <a:rPr lang="en-US" sz="16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        </a:t>
                      </a:r>
                      <a:endParaRPr lang="en-US" sz="1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06" y="8643772"/>
            <a:ext cx="6686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Total independent: _______ Total tracked: _______ Percentage of independent steps: _______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05" y="5007881"/>
            <a:ext cx="66368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Number of pictures in schedule: ____________   Week of: 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  <a:p>
            <a:r>
              <a:rPr lang="en-US" sz="1000" dirty="0">
                <a:latin typeface="Arial Hebrew Scholar" charset="-79"/>
                <a:ea typeface="Arial Hebrew Scholar" charset="-79"/>
                <a:cs typeface="Arial Hebrew Scholar" charset="-79"/>
              </a:rPr>
              <a:t>{put a tally under I for independent or P for prompted for each step}</a:t>
            </a:r>
          </a:p>
        </p:txBody>
      </p:sp>
    </p:spTree>
    <p:extLst>
      <p:ext uri="{BB962C8B-B14F-4D97-AF65-F5344CB8AC3E}">
        <p14:creationId xmlns:p14="http://schemas.microsoft.com/office/powerpoint/2010/main" val="244500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1287" y="47705"/>
            <a:ext cx="234872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b="1" dirty="0">
                <a:latin typeface="Arial" charset="0"/>
                <a:ea typeface="Arial" charset="0"/>
                <a:cs typeface="Arial" charset="0"/>
              </a:rPr>
              <a:t>  Week of: __________________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58716"/>
              </p:ext>
            </p:extLst>
          </p:nvPr>
        </p:nvGraphicFramePr>
        <p:xfrm>
          <a:off x="107156" y="446484"/>
          <a:ext cx="4286250" cy="1553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961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Dates: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961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0969" y="-9538"/>
            <a:ext cx="2565110" cy="456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 Mastery Criteria: 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" y="2137251"/>
            <a:ext cx="926857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b="1" dirty="0">
                <a:latin typeface="Arial" charset="0"/>
                <a:ea typeface="Arial" charset="0"/>
                <a:cs typeface="Arial" charset="0"/>
              </a:rPr>
              <a:t>Fluency Data: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14313" y="5322094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07156" y="2643189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578" y="2351564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82391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28813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911203" y="2643188"/>
          <a:ext cx="1768077" cy="219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343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Number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57625" y="2351563"/>
            <a:ext cx="1837362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Set: ____________ Time: ______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157" y="4848689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159" y="7655798"/>
            <a:ext cx="1220206" cy="274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>
                <a:latin typeface="Arial" charset="0"/>
                <a:ea typeface="Arial" charset="0"/>
                <a:cs typeface="Arial" charset="0"/>
              </a:rPr>
              <a:t>Behavior Frequency: </a:t>
            </a:r>
            <a:endParaRPr lang="en-US" sz="844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66032"/>
              </p:ext>
            </p:extLst>
          </p:nvPr>
        </p:nvGraphicFramePr>
        <p:xfrm>
          <a:off x="160734" y="7947422"/>
          <a:ext cx="6429378" cy="1049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074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dates: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yelling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aggression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charset="0"/>
                          <a:ea typeface="Arial" charset="0"/>
                          <a:cs typeface="Arial" charset="0"/>
                        </a:rPr>
                        <a:t>crying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536156" y="5375672"/>
          <a:ext cx="2625328" cy="2250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51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correct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  <a:cs typeface="Arial"/>
                        </a:rPr>
                        <a:t># incorrect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53"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4500563" y="339328"/>
            <a:ext cx="2196703" cy="192881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</a:bodyPr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</a:pPr>
            <a:endParaRPr lang="en-US" sz="3937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3" y="369174"/>
            <a:ext cx="601447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>
                <a:latin typeface="Arial" charset="0"/>
                <a:ea typeface="Arial" charset="0"/>
                <a:cs typeface="Arial" charset="0"/>
              </a:rPr>
              <a:t>Notes: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051" y="-124649"/>
            <a:ext cx="1857374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-27587" y="-42610"/>
            <a:ext cx="194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Weekly Data Sheet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06078" y="4919650"/>
            <a:ext cx="2778325" cy="4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Goal: ______________________________________</a:t>
            </a:r>
          </a:p>
          <a:p>
            <a:pPr algn="l">
              <a:lnSpc>
                <a:spcPct val="140000"/>
              </a:lnSpc>
            </a:pPr>
            <a:r>
              <a:rPr lang="en-US" sz="844" dirty="0">
                <a:latin typeface="Arial" charset="0"/>
                <a:ea typeface="Arial" charset="0"/>
                <a:cs typeface="Arial" charset="0"/>
              </a:rPr>
              <a:t>Mastery Criteria: _____________________________</a:t>
            </a:r>
          </a:p>
        </p:txBody>
      </p:sp>
      <p:sp>
        <p:nvSpPr>
          <p:cNvPr id="36" name="Shape 163"/>
          <p:cNvSpPr/>
          <p:nvPr/>
        </p:nvSpPr>
        <p:spPr>
          <a:xfrm>
            <a:off x="5465195" y="8957347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8242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1862"/>
              </p:ext>
            </p:extLst>
          </p:nvPr>
        </p:nvGraphicFramePr>
        <p:xfrm>
          <a:off x="127586" y="777586"/>
          <a:ext cx="6573251" cy="7518400"/>
        </p:xfrm>
        <a:graphic>
          <a:graphicData uri="http://schemas.openxmlformats.org/drawingml/2006/table">
            <a:tbl>
              <a:tblPr/>
              <a:tblGrid>
                <a:gridCol w="131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654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Skill: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# incorrect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Percent Correct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next steps: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1200"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1219200" algn="l"/>
                        </a:tabLst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1pPr>
                      <a:lvl2pPr marL="742950" indent="-28575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2pPr>
                      <a:lvl3pPr marL="11430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3pPr>
                      <a:lvl4pPr marL="16002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4pPr>
                      <a:lvl5pPr marL="2057400" indent="-228600" algn="l" eaLnBrk="0" hangingPunct="0">
                        <a:spcBef>
                          <a:spcPts val="3200"/>
                        </a:spcBef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5pPr>
                      <a:lvl6pPr marL="25146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6pPr>
                      <a:lvl7pPr marL="29718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7pPr>
                      <a:lvl8pPr marL="34290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8pPr>
                      <a:lvl9pPr marL="3886200" indent="-228600" eaLnBrk="0" fontAlgn="base" hangingPunct="0">
                        <a:spcBef>
                          <a:spcPts val="32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1219200" algn="l"/>
                        </a:tabLst>
                        <a:defRPr sz="5000">
                          <a:solidFill>
                            <a:schemeClr val="tx1"/>
                          </a:solidFill>
                          <a:latin typeface="Gill Sans" charset="0"/>
                          <a:ea typeface="ヒラギノ角ゴ ProN W3" charset="-128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mastered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use now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55000"/>
                        <a:buFont typeface="Gill Sans" charset="0"/>
                        <a:buBlip>
                          <a:blip r:embed="rId2"/>
                        </a:buBlip>
                        <a:tabLst>
                          <a:tab pos="1219200" algn="l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sym typeface="Gill Sans" charset="0"/>
                        </a:rPr>
                        <a:t> wait and use later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050" y="-124649"/>
            <a:ext cx="3615358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7587" y="-42610"/>
            <a:ext cx="375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Baseline Assessment Tracking Sheet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0445" y="47705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586" y="417037"/>
            <a:ext cx="3853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 of assessment: ________________________</a:t>
            </a:r>
          </a:p>
        </p:txBody>
      </p:sp>
      <p:sp>
        <p:nvSpPr>
          <p:cNvPr id="10" name="Shape 163"/>
          <p:cNvSpPr/>
          <p:nvPr/>
        </p:nvSpPr>
        <p:spPr>
          <a:xfrm>
            <a:off x="5436619" y="8900195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585" y="8348758"/>
            <a:ext cx="686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notes: </a:t>
            </a:r>
          </a:p>
        </p:txBody>
      </p:sp>
    </p:spTree>
    <p:extLst>
      <p:ext uri="{BB962C8B-B14F-4D97-AF65-F5344CB8AC3E}">
        <p14:creationId xmlns:p14="http://schemas.microsoft.com/office/powerpoint/2010/main" val="90931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665761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3626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timings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72" y="589464"/>
            <a:ext cx="3329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Name: _______________________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Skill :_________________________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8576" y="628149"/>
            <a:ext cx="30967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School Year: ________________</a:t>
            </a:r>
          </a:p>
          <a:p>
            <a:pPr>
              <a:lnSpc>
                <a:spcPct val="60000"/>
              </a:lnSpc>
            </a:pPr>
            <a:endParaRPr lang="en-US" sz="15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6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Data Taken By:_______________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08" y="1126003"/>
            <a:ext cx="6770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Mastery Criterion: ______________________________________________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27578"/>
              </p:ext>
            </p:extLst>
          </p:nvPr>
        </p:nvGraphicFramePr>
        <p:xfrm>
          <a:off x="84008" y="1715129"/>
          <a:ext cx="6591312" cy="715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671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Best Score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451" y="1381198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Arial" charset="0"/>
                <a:ea typeface="Arial" charset="0"/>
                <a:cs typeface="Arial" charset="0"/>
              </a:rPr>
              <a:t>(rate per minute for how many consecutive days)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397" y="53037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-1"/>
            <a:ext cx="3789190" cy="412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446" y="3490"/>
            <a:ext cx="3353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Fluency Data Sheet – multiple sets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956153"/>
              </p:ext>
            </p:extLst>
          </p:nvPr>
        </p:nvGraphicFramePr>
        <p:xfrm>
          <a:off x="148503" y="100704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31571" y="3358240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3137"/>
              </p:ext>
            </p:extLst>
          </p:nvPr>
        </p:nvGraphicFramePr>
        <p:xfrm>
          <a:off x="127677" y="3834914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52397" y="6272292"/>
            <a:ext cx="6607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skill: _________________________   baseline: __________ goal: ____________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04646"/>
              </p:ext>
            </p:extLst>
          </p:nvPr>
        </p:nvGraphicFramePr>
        <p:xfrm>
          <a:off x="148503" y="6715716"/>
          <a:ext cx="6590967" cy="22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5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timing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number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rate per 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Line 104"/>
          <p:cNvSpPr>
            <a:spLocks noChangeShapeType="1"/>
          </p:cNvSpPr>
          <p:nvPr/>
        </p:nvSpPr>
        <p:spPr bwMode="auto">
          <a:xfrm rot="10800000" flipH="1">
            <a:off x="-203200" y="3318782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104"/>
          <p:cNvSpPr>
            <a:spLocks noChangeShapeType="1"/>
          </p:cNvSpPr>
          <p:nvPr/>
        </p:nvSpPr>
        <p:spPr bwMode="auto">
          <a:xfrm rot="10800000" flipH="1">
            <a:off x="-167388" y="6180410"/>
            <a:ext cx="7247467" cy="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099567" y="119575"/>
            <a:ext cx="2560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student: _________________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Shape 163"/>
          <p:cNvSpPr/>
          <p:nvPr/>
        </p:nvSpPr>
        <p:spPr>
          <a:xfrm>
            <a:off x="5404235" y="895402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4126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03519" cy="37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446" y="3490"/>
            <a:ext cx="2464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72822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87700"/>
              </p:ext>
            </p:extLst>
          </p:nvPr>
        </p:nvGraphicFramePr>
        <p:xfrm>
          <a:off x="195405" y="2238235"/>
          <a:ext cx="6470601" cy="650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27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Max seconds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btwn phrase &amp; response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# Trials: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 Correct: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1300" baseline="0" dirty="0">
                          <a:latin typeface="Arial"/>
                          <a:cs typeface="Arial"/>
                        </a:rPr>
                        <a:t> Incorrect: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0079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00625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3467487" cy="384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45681"/>
            <a:ext cx="3467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Discrete Trial Data Sheet – 10 Trials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86541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 (how many correct for how many days until the student can move on)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_____________________________________________________________________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13030"/>
              </p:ext>
            </p:extLst>
          </p:nvPr>
        </p:nvGraphicFramePr>
        <p:xfrm>
          <a:off x="108494" y="2048081"/>
          <a:ext cx="6624814" cy="6872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98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502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Total correct</a:t>
                      </a:r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   </a:t>
                      </a:r>
                      <a:r>
                        <a:rPr lang="en-US" sz="1800" dirty="0"/>
                        <a:t>/10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842">
                <a:tc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Percent</a:t>
                      </a:r>
                      <a:r>
                        <a:rPr lang="en-US" sz="1300" baseline="0" dirty="0"/>
                        <a:t> Correct: </a:t>
                      </a:r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6539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281329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81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Vocabulary Data Sheet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3018"/>
              </p:ext>
            </p:extLst>
          </p:nvPr>
        </p:nvGraphicFramePr>
        <p:xfrm>
          <a:off x="486515" y="1991276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644035" y="3113593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93732"/>
              </p:ext>
            </p:extLst>
          </p:nvPr>
        </p:nvGraphicFramePr>
        <p:xfrm>
          <a:off x="486515" y="5578688"/>
          <a:ext cx="6129869" cy="319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644035" y="6701005"/>
            <a:ext cx="2105554" cy="465029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1300">
                <a:latin typeface="Arial"/>
                <a:cs typeface="Arial"/>
              </a:rPr>
              <a:t>vocabulary words:</a:t>
            </a:r>
            <a:endParaRPr lang="en-US" sz="1300" dirty="0">
              <a:latin typeface="Arial"/>
              <a:cs typeface="Arial"/>
            </a:endParaRP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61" y="322023"/>
            <a:ext cx="6762218" cy="146530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Skill: _______________________________ Total Trials for each word: 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Criteria: 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9138" y="1528092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/>
                <a:cs typeface="Arial"/>
              </a:rPr>
              <a:t>(how </a:t>
            </a:r>
            <a:r>
              <a:rPr lang="en-US" sz="900" dirty="0">
                <a:latin typeface="Arial"/>
                <a:cs typeface="Arial"/>
              </a:rPr>
              <a:t>many correct for how </a:t>
            </a:r>
            <a:r>
              <a:rPr lang="en-US" sz="900">
                <a:latin typeface="Arial"/>
                <a:cs typeface="Arial"/>
              </a:rPr>
              <a:t>many days </a:t>
            </a:r>
            <a:r>
              <a:rPr lang="en-US" sz="900" dirty="0">
                <a:latin typeface="Arial"/>
                <a:cs typeface="Arial"/>
              </a:rPr>
              <a:t>until the student can move on)</a:t>
            </a:r>
          </a:p>
          <a:p>
            <a:endParaRPr lang="en-US" sz="900" dirty="0"/>
          </a:p>
        </p:txBody>
      </p:sp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8523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2544413" cy="40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2" y="33866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Frequency Data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61" y="322023"/>
            <a:ext cx="6762218" cy="1465303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Student: ____________________________ School Year: 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Skill or Behavior: 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  <a:p>
            <a:pPr algn="l"/>
            <a:r>
              <a:rPr lang="en-US" sz="1300" dirty="0">
                <a:latin typeface="Arial"/>
                <a:cs typeface="Arial"/>
              </a:rPr>
              <a:t>Mastery Criteria: ______________________________________________________</a:t>
            </a:r>
          </a:p>
          <a:p>
            <a:pPr algn="l"/>
            <a:endParaRPr lang="en-US" sz="1300" dirty="0">
              <a:latin typeface="Arial"/>
              <a:cs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10114"/>
              </p:ext>
            </p:extLst>
          </p:nvPr>
        </p:nvGraphicFramePr>
        <p:xfrm>
          <a:off x="237068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9138" y="1499516"/>
            <a:ext cx="668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/>
                <a:cs typeface="Arial"/>
              </a:rPr>
              <a:t>(how </a:t>
            </a:r>
            <a:r>
              <a:rPr lang="en-US" sz="900" dirty="0">
                <a:latin typeface="Arial"/>
                <a:cs typeface="Arial"/>
              </a:rPr>
              <a:t>many correct for how </a:t>
            </a:r>
            <a:r>
              <a:rPr lang="en-US" sz="900">
                <a:latin typeface="Arial"/>
                <a:cs typeface="Arial"/>
              </a:rPr>
              <a:t>many days </a:t>
            </a:r>
            <a:r>
              <a:rPr lang="en-US" sz="900" dirty="0">
                <a:latin typeface="Arial"/>
                <a:cs typeface="Arial"/>
              </a:rPr>
              <a:t>until the student can move on)</a:t>
            </a:r>
          </a:p>
          <a:p>
            <a:endParaRPr lang="en-US" sz="9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81254"/>
              </p:ext>
            </p:extLst>
          </p:nvPr>
        </p:nvGraphicFramePr>
        <p:xfrm>
          <a:off x="3606801" y="1885781"/>
          <a:ext cx="3100137" cy="702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8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Date: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+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64294" marR="64294" marT="32147" marB="3214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50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31491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63" y="616524"/>
            <a:ext cx="59336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Y for YES and N for NO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I = Independent; no help from any adult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V = Verbal Prompt; adult verbally redirects student at some point during task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PP = Partial Physical Prompt; adult uses some gesturing, modeling, or helping 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P = Physical Prompt; adult uses hand over hand prompts for redirection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20634"/>
              </p:ext>
            </p:extLst>
          </p:nvPr>
        </p:nvGraphicFramePr>
        <p:xfrm>
          <a:off x="208895" y="1786076"/>
          <a:ext cx="6302954" cy="722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Class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Meets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Criterion?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charset="0"/>
                          <a:ea typeface="Arial" charset="0"/>
                          <a:cs typeface="Arial" charset="0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Y/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0"/>
            <a:ext cx="3283913" cy="436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933" y="96852"/>
            <a:ext cx="323100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latin typeface="Arial"/>
                <a:ea typeface="Arial" charset="0"/>
                <a:cs typeface="Arial"/>
              </a:rPr>
              <a:t>Communication Data Sheet: Requests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4293" y="93304"/>
            <a:ext cx="3045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Date: __________________________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61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3696334" cy="467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413"/>
            <a:ext cx="36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Independent Work Data Sheet -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281" y="6222535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95361"/>
              </p:ext>
            </p:extLst>
          </p:nvPr>
        </p:nvGraphicFramePr>
        <p:xfrm>
          <a:off x="208895" y="6545232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31735" y="135762"/>
            <a:ext cx="2650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895" y="3391850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92970"/>
              </p:ext>
            </p:extLst>
          </p:nvPr>
        </p:nvGraphicFramePr>
        <p:xfrm>
          <a:off x="244509" y="3714547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667" y="499323"/>
            <a:ext cx="3187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__________________________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45293"/>
              </p:ext>
            </p:extLst>
          </p:nvPr>
        </p:nvGraphicFramePr>
        <p:xfrm>
          <a:off x="173281" y="822020"/>
          <a:ext cx="6302954" cy="239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Task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Prompt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48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530"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 V PP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Shape 163"/>
          <p:cNvSpPr/>
          <p:nvPr/>
        </p:nvSpPr>
        <p:spPr>
          <a:xfrm>
            <a:off x="5404235" y="8920771"/>
            <a:ext cx="1487587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000"/>
              <a:t>@ theautismhelper.com </a:t>
            </a:r>
          </a:p>
        </p:txBody>
      </p:sp>
    </p:spTree>
    <p:extLst>
      <p:ext uri="{BB962C8B-B14F-4D97-AF65-F5344CB8AC3E}">
        <p14:creationId xmlns:p14="http://schemas.microsoft.com/office/powerpoint/2010/main" val="137669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D1C8FAE66874381E6FA17CBD52FD1" ma:contentTypeVersion="14" ma:contentTypeDescription="Create a new document." ma:contentTypeScope="" ma:versionID="2c25e85107af0ef5b574c732e366ebfb">
  <xsd:schema xmlns:xsd="http://www.w3.org/2001/XMLSchema" xmlns:xs="http://www.w3.org/2001/XMLSchema" xmlns:p="http://schemas.microsoft.com/office/2006/metadata/properties" xmlns:ns3="94f2dd5a-6376-4230-8fd9-100098d66c06" xmlns:ns4="3f8e9f1b-efdc-4b91-8984-399dd6fa0f0b" targetNamespace="http://schemas.microsoft.com/office/2006/metadata/properties" ma:root="true" ma:fieldsID="a8ec802c3afed14a056108cf0ee8baea" ns3:_="" ns4:_="">
    <xsd:import namespace="94f2dd5a-6376-4230-8fd9-100098d66c06"/>
    <xsd:import namespace="3f8e9f1b-efdc-4b91-8984-399dd6fa0f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2dd5a-6376-4230-8fd9-100098d66c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e9f1b-efdc-4b91-8984-399dd6fa0f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4DB23C-D01E-499C-9096-EAC1A518D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F04337-843D-467A-8624-62F652072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2dd5a-6376-4230-8fd9-100098d66c06"/>
    <ds:schemaRef ds:uri="3f8e9f1b-efdc-4b91-8984-399dd6fa0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9551F5-8CA8-4CC6-AB8F-BBCAC05FEC71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94f2dd5a-6376-4230-8fd9-100098d66c06"/>
    <ds:schemaRef ds:uri="http://schemas.microsoft.com/office/2006/metadata/properties"/>
    <ds:schemaRef ds:uri="http://schemas.openxmlformats.org/package/2006/metadata/core-properties"/>
    <ds:schemaRef ds:uri="3f8e9f1b-efdc-4b91-8984-399dd6fa0f0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2199</Words>
  <Application>Microsoft Office PowerPoint</Application>
  <PresentationFormat>On-screen Show (4:3)</PresentationFormat>
  <Paragraphs>577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Hebrew Scholar</vt:lpstr>
      <vt:lpstr>Calibri</vt:lpstr>
      <vt:lpstr>Comic Sans MS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and Matt</dc:creator>
  <cp:lastModifiedBy>Irene Yuska</cp:lastModifiedBy>
  <cp:revision>40</cp:revision>
  <dcterms:created xsi:type="dcterms:W3CDTF">2013-12-29T20:51:31Z</dcterms:created>
  <dcterms:modified xsi:type="dcterms:W3CDTF">2022-09-27T15:04:08Z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0x010100BF7D1C8FAE66874381E6FA17CBD52FD1</vt:lpwstr>
  </property>
</Properties>
</file>