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3"/>
  </p:notesMasterIdLst>
  <p:sldIdLst>
    <p:sldId id="256" r:id="rId5"/>
    <p:sldId id="257" r:id="rId6"/>
    <p:sldId id="258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69" r:id="rId18"/>
    <p:sldId id="282" r:id="rId19"/>
    <p:sldId id="271" r:id="rId20"/>
    <p:sldId id="283" r:id="rId21"/>
    <p:sldId id="284" r:id="rId2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392B31-882A-B0DD-F178-4993AE16C47C}" v="56" dt="2022-09-26T17:25:44.0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69"/>
    <p:restoredTop sz="94272"/>
  </p:normalViewPr>
  <p:slideViewPr>
    <p:cSldViewPr snapToGrid="0" snapToObjects="1">
      <p:cViewPr varScale="1">
        <p:scale>
          <a:sx n="51" d="100"/>
          <a:sy n="51" d="100"/>
        </p:scale>
        <p:origin x="209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4C98E-2B8F-274C-A18D-E1CFC0F75FB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6659E-276D-0C4B-A6D5-22631CFF9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6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68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8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5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38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2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3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3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1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2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11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32265-E6ED-D045-8BD7-045BC02C593D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71D54-0772-5547-9626-5058377B8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3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298434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40318"/>
              </p:ext>
            </p:extLst>
          </p:nvPr>
        </p:nvGraphicFramePr>
        <p:xfrm>
          <a:off x="151740" y="1643395"/>
          <a:ext cx="6523580" cy="7151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4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8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1131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5485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5878" y="174967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50069" y="1657338"/>
            <a:ext cx="14350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Time</a:t>
            </a:r>
            <a:r>
              <a:rPr lang="en-US" sz="90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ctr"/>
            <a:r>
              <a:rPr lang="en-US" sz="900" dirty="0">
                <a:latin typeface="Arial" charset="0"/>
                <a:ea typeface="Arial" charset="0"/>
                <a:cs typeface="Arial" charset="0"/>
              </a:rPr>
              <a:t>(how long is the timing)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53070" y="1671980"/>
            <a:ext cx="772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Number </a:t>
            </a:r>
          </a:p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Correct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45255" y="1671980"/>
            <a:ext cx="85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charset="0"/>
                <a:ea typeface="Arial" charset="0"/>
                <a:cs typeface="Arial" charset="0"/>
              </a:rPr>
              <a:t>Number Incorrect</a:t>
            </a:r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69434" y="1657400"/>
            <a:ext cx="957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charset="0"/>
                <a:ea typeface="Arial" charset="0"/>
                <a:cs typeface="Arial" charset="0"/>
              </a:rPr>
              <a:t>Rate Per Minute</a:t>
            </a:r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572" y="589464"/>
            <a:ext cx="332975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Name: _______________________</a:t>
            </a:r>
          </a:p>
          <a:p>
            <a:pPr>
              <a:lnSpc>
                <a:spcPct val="60000"/>
              </a:lnSpc>
            </a:pPr>
            <a:endParaRPr lang="en-US" sz="15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Skill :_________________________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446" y="3490"/>
            <a:ext cx="19848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Fluency Data Sheet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78576" y="628149"/>
            <a:ext cx="309674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School Year: ________________</a:t>
            </a:r>
          </a:p>
          <a:p>
            <a:pPr>
              <a:lnSpc>
                <a:spcPct val="60000"/>
              </a:lnSpc>
            </a:pPr>
            <a:endParaRPr lang="en-US" sz="15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Data Taken By:_______________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008" y="1126003"/>
            <a:ext cx="6770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Mastery Criterion: ______________________________________________ </a:t>
            </a:r>
          </a:p>
        </p:txBody>
      </p:sp>
      <p:sp>
        <p:nvSpPr>
          <p:cNvPr id="14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50069" y="1352346"/>
            <a:ext cx="294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Arial" charset="0"/>
                <a:ea typeface="Arial" charset="0"/>
                <a:cs typeface="Arial" charset="0"/>
              </a:rPr>
              <a:t>(rate per minute for how many consecutive days)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24897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594825"/>
              </p:ext>
            </p:extLst>
          </p:nvPr>
        </p:nvGraphicFramePr>
        <p:xfrm>
          <a:off x="154339" y="815035"/>
          <a:ext cx="6496705" cy="799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9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9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93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93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2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Task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Name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Prompt Count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Task Name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Prompt Count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5937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1" y="0"/>
            <a:ext cx="2534669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7658"/>
            <a:ext cx="2534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Prompt Count Data Sheet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93304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8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46161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951015"/>
              </p:ext>
            </p:extLst>
          </p:nvPr>
        </p:nvGraphicFramePr>
        <p:xfrm>
          <a:off x="154339" y="815035"/>
          <a:ext cx="6483528" cy="81426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7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5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1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41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Behaviors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What you did: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42059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2577886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7658"/>
            <a:ext cx="2577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Bus Anecdotal Data Sheet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93304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9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108575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270954"/>
              </p:ext>
            </p:extLst>
          </p:nvPr>
        </p:nvGraphicFramePr>
        <p:xfrm>
          <a:off x="228662" y="2221193"/>
          <a:ext cx="6367898" cy="66734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5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9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236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Behaviors  (circle one)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Notes: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0118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charset="0"/>
                          <a:ea typeface="Calibri" charset="0"/>
                          <a:cs typeface="Calibri" charset="0"/>
                        </a:rPr>
                        <a:t>A    MA    SI</a:t>
                      </a:r>
                      <a:r>
                        <a:rPr lang="en-US" sz="20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I </a:t>
                      </a:r>
                      <a:endParaRPr lang="en-US" sz="2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1" y="0"/>
            <a:ext cx="2486579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7658"/>
            <a:ext cx="2486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Bus Behavior Data Sheet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59438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2216" y="648608"/>
            <a:ext cx="637963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A = appropriate behavior during the entire trip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MA = mostly appropriate behavior (less than 2 instance of inappropriate behavior)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SI = some inappropriate behaviors (more than 2 instances of inappropriate behavior)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I = more than 5 instances of inappropriate behavior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872" y="1835538"/>
            <a:ext cx="636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 Hebrew Scholar" charset="-79"/>
                <a:ea typeface="Arial Hebrew Scholar" charset="-79"/>
                <a:cs typeface="Arial Hebrew Scholar" charset="-79"/>
              </a:rPr>
              <a:t>inappropriate behavior: _________________________________________________</a:t>
            </a:r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2216" y="616524"/>
            <a:ext cx="6464343" cy="99770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841699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541908"/>
              </p:ext>
            </p:extLst>
          </p:nvPr>
        </p:nvGraphicFramePr>
        <p:xfrm>
          <a:off x="145617" y="574816"/>
          <a:ext cx="6367898" cy="83846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4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8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79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Person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(circle one)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Notes: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01001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SLP                   OT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     PT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Social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Worker          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School </a:t>
                      </a:r>
                      <a:r>
                        <a:rPr lang="en-US" sz="1200" dirty="0" err="1">
                          <a:latin typeface="Calibri" charset="0"/>
                          <a:ea typeface="Calibri" charset="0"/>
                          <a:cs typeface="Calibri" charset="0"/>
                        </a:rPr>
                        <a:t>Pysch</a:t>
                      </a:r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          Specials Teacher      Counselor 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Gen Ed Teacher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algn="l"/>
                      <a:r>
                        <a:rPr lang="en-US" sz="1200" dirty="0">
                          <a:latin typeface="Calibri" charset="0"/>
                          <a:ea typeface="Calibri" charset="0"/>
                          <a:cs typeface="Calibri" charset="0"/>
                        </a:rPr>
                        <a:t>Other:</a:t>
                      </a:r>
                      <a:r>
                        <a:rPr lang="en-US" sz="1200" baseline="0" dirty="0">
                          <a:latin typeface="Calibri" charset="0"/>
                          <a:ea typeface="Calibri" charset="0"/>
                          <a:cs typeface="Calibri" charset="0"/>
                        </a:rPr>
                        <a:t> ___________</a:t>
                      </a:r>
                      <a:endParaRPr lang="en-US" sz="12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1" y="0"/>
            <a:ext cx="2128059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7658"/>
            <a:ext cx="1789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Collaboration Log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59438"/>
            <a:ext cx="3009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10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 dirty="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673025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8764" y="689012"/>
            <a:ext cx="6647362" cy="1054064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290" y="717698"/>
            <a:ext cx="6566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Prompt Key: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 = Independent [the student required NO prompting]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V 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= Verbal [you told the student to initiate, continue, or complete the step]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PP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 = Partial Physical [you physically assisted the student in small way]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FP 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= Full Physical [the student could not do this step &amp; require full physical help]</a:t>
            </a:r>
          </a:p>
          <a:p>
            <a:endParaRPr lang="en-US" sz="1200" dirty="0">
              <a:latin typeface="Comic Sans MS"/>
              <a:cs typeface="Comic Sans M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484211"/>
              </p:ext>
            </p:extLst>
          </p:nvPr>
        </p:nvGraphicFramePr>
        <p:xfrm>
          <a:off x="219290" y="1947488"/>
          <a:ext cx="6407430" cy="19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660">
                <a:tc rowSpan="8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brush</a:t>
                      </a:r>
                      <a:r>
                        <a:rPr lang="en-US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teeth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Date: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open toothpaste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 on toothpaste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 up brush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move brush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spit and rinse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finish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brushing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close toothpaste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217500"/>
              </p:ext>
            </p:extLst>
          </p:nvPr>
        </p:nvGraphicFramePr>
        <p:xfrm>
          <a:off x="219290" y="4195734"/>
          <a:ext cx="640743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660">
                <a:tc rowSpan="4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 on deodorant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open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lift shirt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 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cap back 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168730"/>
              </p:ext>
            </p:extLst>
          </p:nvPr>
        </p:nvGraphicFramePr>
        <p:xfrm>
          <a:off x="219290" y="5468620"/>
          <a:ext cx="640743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79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4660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wash </a:t>
                      </a:r>
                    </a:p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face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turn on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get soap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rub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soap on face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rinse 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dry 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660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Comic Sans MS"/>
                        <a:cs typeface="Comic Sans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turn off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water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66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Arial" charset="0"/>
                          <a:ea typeface="Arial" charset="0"/>
                          <a:cs typeface="Arial" charset="0"/>
                        </a:rPr>
                        <a:t>Total</a:t>
                      </a:r>
                      <a:r>
                        <a:rPr lang="en-US" sz="1000" b="1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Time: </a:t>
                      </a:r>
                      <a:endParaRPr lang="en-US" sz="10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" y="2312"/>
            <a:ext cx="2076208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67658"/>
            <a:ext cx="2076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Hygiene Data Sheet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4293" y="59438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8764" y="7487397"/>
            <a:ext cx="6647362" cy="1258423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9587" y="7463840"/>
            <a:ext cx="65668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notes:</a:t>
            </a:r>
            <a:endParaRPr lang="en-US" sz="1200" dirty="0">
              <a:latin typeface="Comic Sans MS"/>
              <a:cs typeface="Comic Sans MS"/>
            </a:endParaRPr>
          </a:p>
        </p:txBody>
      </p:sp>
      <p:sp>
        <p:nvSpPr>
          <p:cNvPr id="15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323508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312"/>
            <a:ext cx="3339375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" y="41414"/>
            <a:ext cx="2989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Interval Recording Data Sheet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981" y="641849"/>
            <a:ext cx="4405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+ behavior has occurred at some point during the time interval </a:t>
            </a:r>
          </a:p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- behavior did not occur at all during the time interval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45150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136244"/>
              </p:ext>
            </p:extLst>
          </p:nvPr>
        </p:nvGraphicFramePr>
        <p:xfrm>
          <a:off x="110518" y="1634506"/>
          <a:ext cx="6539665" cy="30048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0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67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Location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Time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1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2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3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4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5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Total + Intervals</a:t>
                      </a:r>
                    </a:p>
                  </a:txBody>
                  <a:tcPr marL="64294" marR="64294" marT="32147" marB="32147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7268" y="1314786"/>
            <a:ext cx="6572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Date: __________ Timing Length: ___________ Interval Length: __________</a:t>
            </a:r>
          </a:p>
          <a:p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981" y="598313"/>
            <a:ext cx="4516988" cy="53783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7268" y="4676959"/>
            <a:ext cx="674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Total + Intervals: __________  Total Intervals: __________  Percentage: _____________ </a:t>
            </a:r>
          </a:p>
          <a:p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Line 104"/>
          <p:cNvSpPr>
            <a:spLocks noChangeShapeType="1"/>
          </p:cNvSpPr>
          <p:nvPr/>
        </p:nvSpPr>
        <p:spPr bwMode="auto">
          <a:xfrm rot="10800000" flipH="1">
            <a:off x="-284359" y="5160597"/>
            <a:ext cx="724746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Shape 163"/>
          <p:cNvSpPr/>
          <p:nvPr/>
        </p:nvSpPr>
        <p:spPr>
          <a:xfrm>
            <a:off x="5465195" y="8957347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521306"/>
              </p:ext>
            </p:extLst>
          </p:nvPr>
        </p:nvGraphicFramePr>
        <p:xfrm>
          <a:off x="181174" y="5646463"/>
          <a:ext cx="6539665" cy="30048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0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62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67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Location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Time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1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2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3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4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Interval 5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Total + Intervals</a:t>
                      </a:r>
                    </a:p>
                  </a:txBody>
                  <a:tcPr marL="64294" marR="64294" marT="32147" marB="32147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96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47924" y="5333346"/>
            <a:ext cx="6572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Date: __________ Timing Length: ___________ Interval Length: __________</a:t>
            </a:r>
          </a:p>
          <a:p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7924" y="8666947"/>
            <a:ext cx="674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Total + Intervals: __________  Total Intervals: __________  Percentage: _____________ </a:t>
            </a:r>
          </a:p>
          <a:p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992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664897"/>
              </p:ext>
            </p:extLst>
          </p:nvPr>
        </p:nvGraphicFramePr>
        <p:xfrm>
          <a:off x="68349" y="1407357"/>
          <a:ext cx="6756401" cy="2697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9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Date: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up picture on schedule: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go to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up picture at location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go to schedule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picture in finished envelope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4354816"/>
            <a:ext cx="6686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Total independent: _______ Total tracked: _______ Percentage of independent steps: _______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64121" y="2866"/>
            <a:ext cx="282161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-1" y="26194"/>
            <a:ext cx="2874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Picture Schedule Data Sheet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04293" y="59438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" y="718925"/>
            <a:ext cx="663684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Number of pictures in schedule: ____________   Week of: 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  <a:p>
            <a:r>
              <a:rPr lang="en-US" sz="1000" dirty="0">
                <a:latin typeface="Arial Hebrew Scholar" charset="-79"/>
                <a:ea typeface="Arial Hebrew Scholar" charset="-79"/>
                <a:cs typeface="Arial Hebrew Scholar" charset="-79"/>
              </a:rPr>
              <a:t>{put a tally under I for independent or P for prompted for each step}</a:t>
            </a:r>
          </a:p>
        </p:txBody>
      </p:sp>
      <p:sp>
        <p:nvSpPr>
          <p:cNvPr id="17" name="Line 104"/>
          <p:cNvSpPr>
            <a:spLocks noChangeShapeType="1"/>
          </p:cNvSpPr>
          <p:nvPr/>
        </p:nvSpPr>
        <p:spPr bwMode="auto">
          <a:xfrm rot="10800000" flipH="1">
            <a:off x="-305312" y="4777104"/>
            <a:ext cx="724746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525280"/>
              </p:ext>
            </p:extLst>
          </p:nvPr>
        </p:nvGraphicFramePr>
        <p:xfrm>
          <a:off x="71455" y="5696313"/>
          <a:ext cx="6756401" cy="2697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3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45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9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Date: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up picture on schedule: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go to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pick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up picture at location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go to schedule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put</a:t>
                      </a:r>
                      <a:r>
                        <a:rPr lang="en-US" sz="10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picture in finished envelope</a:t>
                      </a:r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I:       P:</a:t>
                      </a:r>
                      <a:r>
                        <a:rPr lang="en-US" sz="16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        </a:t>
                      </a:r>
                      <a:endParaRPr lang="en-US" sz="16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106" y="8643772"/>
            <a:ext cx="6686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Total independent: _______ Total tracked: _______ Percentage of independent steps: _______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05" y="5007881"/>
            <a:ext cx="663684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Number of pictures in schedule: ____________   Week of: 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  <a:p>
            <a:r>
              <a:rPr lang="en-US" sz="1000" dirty="0">
                <a:latin typeface="Arial Hebrew Scholar" charset="-79"/>
                <a:ea typeface="Arial Hebrew Scholar" charset="-79"/>
                <a:cs typeface="Arial Hebrew Scholar" charset="-79"/>
              </a:rPr>
              <a:t>{put a tally under I for independent or P for prompted for each step}</a:t>
            </a:r>
          </a:p>
        </p:txBody>
      </p:sp>
    </p:spTree>
    <p:extLst>
      <p:ext uri="{BB962C8B-B14F-4D97-AF65-F5344CB8AC3E}">
        <p14:creationId xmlns:p14="http://schemas.microsoft.com/office/powerpoint/2010/main" val="2445000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71287" y="47705"/>
            <a:ext cx="2348720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25" b="1" dirty="0">
                <a:latin typeface="Arial" charset="0"/>
                <a:ea typeface="Arial" charset="0"/>
                <a:cs typeface="Arial" charset="0"/>
              </a:rPr>
              <a:t>  Week of: __________________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458716"/>
              </p:ext>
            </p:extLst>
          </p:nvPr>
        </p:nvGraphicFramePr>
        <p:xfrm>
          <a:off x="107156" y="446484"/>
          <a:ext cx="4286250" cy="15537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8961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Dates:</a:t>
                      </a:r>
                      <a:r>
                        <a:rPr lang="en-US" sz="800" baseline="0" dirty="0">
                          <a:latin typeface="Arial"/>
                          <a:cs typeface="Arial"/>
                        </a:rPr>
                        <a:t> </a:t>
                      </a:r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961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50969" y="-9538"/>
            <a:ext cx="2565110" cy="456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Goal: _______________________________ Mastery Criteria: ____________________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59" y="2137251"/>
            <a:ext cx="926857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b="1" dirty="0">
                <a:latin typeface="Arial" charset="0"/>
                <a:ea typeface="Arial" charset="0"/>
                <a:cs typeface="Arial" charset="0"/>
              </a:rPr>
              <a:t>Fluency Data: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14313" y="5322094"/>
          <a:ext cx="2625328" cy="22502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9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51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#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#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07156" y="2643189"/>
          <a:ext cx="1768077" cy="2196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343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4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3578" y="2351564"/>
            <a:ext cx="1837362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Set: ____________ Time: ______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982391" y="2643188"/>
          <a:ext cx="1768077" cy="2196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343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4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928813" y="2351563"/>
            <a:ext cx="1837362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Set: ____________ Time: ______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911203" y="2643188"/>
          <a:ext cx="1768077" cy="21967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9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8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343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Number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4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40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857625" y="2351563"/>
            <a:ext cx="1837362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Set: ____________ Time: ______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7157" y="4848689"/>
            <a:ext cx="2778325" cy="456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Goal: ______________________________________</a:t>
            </a:r>
          </a:p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Mastery Criteria: _____________________________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4159" y="7655798"/>
            <a:ext cx="1220206" cy="274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>
                <a:latin typeface="Arial" charset="0"/>
                <a:ea typeface="Arial" charset="0"/>
                <a:cs typeface="Arial" charset="0"/>
              </a:rPr>
              <a:t>Behavior Frequency: </a:t>
            </a:r>
            <a:endParaRPr lang="en-US" sz="844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566032"/>
              </p:ext>
            </p:extLst>
          </p:nvPr>
        </p:nvGraphicFramePr>
        <p:xfrm>
          <a:off x="160734" y="7947422"/>
          <a:ext cx="6429378" cy="10496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1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0747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dates: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747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yelling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747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aggression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747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charset="0"/>
                          <a:ea typeface="Arial" charset="0"/>
                          <a:cs typeface="Arial" charset="0"/>
                        </a:rPr>
                        <a:t>crying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3536156" y="5375672"/>
          <a:ext cx="2625328" cy="22502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9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51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# correct</a:t>
                      </a: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"/>
                          <a:cs typeface="Arial"/>
                        </a:rPr>
                        <a:t># incorrect</a:t>
                      </a: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53"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 bwMode="auto">
          <a:xfrm>
            <a:off x="4500563" y="339328"/>
            <a:ext cx="2196703" cy="1928813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4294" tIns="32147" rIns="64294" bIns="32147" numCol="1" rtlCol="0" anchor="t" anchorCtr="0" compatLnSpc="1">
            <a:prstTxWarp prst="textNoShape">
              <a:avLst/>
            </a:prstTxWarp>
          </a:bodyPr>
          <a:lstStyle/>
          <a:p>
            <a:pPr algn="ctr" defTabSz="642915" fontAlgn="base">
              <a:spcBef>
                <a:spcPct val="0"/>
              </a:spcBef>
              <a:spcAft>
                <a:spcPct val="0"/>
              </a:spcAft>
            </a:pPr>
            <a:endParaRPr lang="en-US" sz="3937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Gill Sans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563" y="369174"/>
            <a:ext cx="601447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25" dirty="0">
                <a:latin typeface="Arial" charset="0"/>
                <a:ea typeface="Arial" charset="0"/>
                <a:cs typeface="Arial" charset="0"/>
              </a:rPr>
              <a:t>Notes: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0051" y="-124649"/>
            <a:ext cx="1857374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-27587" y="-42610"/>
            <a:ext cx="1942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Weekly Data Sheet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06078" y="4919650"/>
            <a:ext cx="2778325" cy="456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Goal: ______________________________________</a:t>
            </a:r>
          </a:p>
          <a:p>
            <a:pPr algn="l">
              <a:lnSpc>
                <a:spcPct val="140000"/>
              </a:lnSpc>
            </a:pPr>
            <a:r>
              <a:rPr lang="en-US" sz="844" dirty="0">
                <a:latin typeface="Arial" charset="0"/>
                <a:ea typeface="Arial" charset="0"/>
                <a:cs typeface="Arial" charset="0"/>
              </a:rPr>
              <a:t>Mastery Criteria: _____________________________</a:t>
            </a:r>
          </a:p>
        </p:txBody>
      </p:sp>
      <p:sp>
        <p:nvSpPr>
          <p:cNvPr id="36" name="Shape 163"/>
          <p:cNvSpPr/>
          <p:nvPr/>
        </p:nvSpPr>
        <p:spPr>
          <a:xfrm>
            <a:off x="5465195" y="8957347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482423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691862"/>
              </p:ext>
            </p:extLst>
          </p:nvPr>
        </p:nvGraphicFramePr>
        <p:xfrm>
          <a:off x="127586" y="777586"/>
          <a:ext cx="6573251" cy="7518400"/>
        </p:xfrm>
        <a:graphic>
          <a:graphicData uri="http://schemas.openxmlformats.org/drawingml/2006/table">
            <a:tbl>
              <a:tblPr/>
              <a:tblGrid>
                <a:gridCol w="1314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5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5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4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654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Skill: 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# correct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# incorrect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Percent Correct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next steps: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11200"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1219200" algn="l"/>
                        </a:tabLst>
                      </a:pPr>
                      <a:endParaRPr kumimoji="0" lang="en-US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ea typeface="ヒラギノ角ゴ ProN W3" charset="-128"/>
                        <a:sym typeface="Gill Sans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1pPr>
                      <a:lvl2pPr marL="742950" indent="-28575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2pPr>
                      <a:lvl3pPr marL="11430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3pPr>
                      <a:lvl4pPr marL="16002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4pPr>
                      <a:lvl5pPr marL="2057400" indent="-228600" algn="l" eaLnBrk="0" hangingPunct="0">
                        <a:spcBef>
                          <a:spcPts val="3200"/>
                        </a:spcBef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32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1219200" algn="l"/>
                        </a:tabLst>
                        <a:defRPr sz="50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-128"/>
                          <a:sym typeface="Gill Sans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mastered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use now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55000"/>
                        <a:buFont typeface="Gill Sans" charset="0"/>
                        <a:buBlip>
                          <a:blip r:embed="rId2"/>
                        </a:buBlip>
                        <a:tabLst>
                          <a:tab pos="1219200" algn="l"/>
                        </a:tabLst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ヒラギノ角ゴ ProN W3" charset="-128"/>
                          <a:sym typeface="Gill Sans" charset="0"/>
                        </a:rPr>
                        <a:t> wait and use later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0050" y="-124649"/>
            <a:ext cx="3615358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-27587" y="-42610"/>
            <a:ext cx="3758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Baseline Assessment Tracking Sheet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50445" y="47705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7586" y="417037"/>
            <a:ext cx="3853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date of assessment: ________________________</a:t>
            </a:r>
          </a:p>
        </p:txBody>
      </p:sp>
      <p:sp>
        <p:nvSpPr>
          <p:cNvPr id="10" name="Shape 163"/>
          <p:cNvSpPr/>
          <p:nvPr/>
        </p:nvSpPr>
        <p:spPr>
          <a:xfrm>
            <a:off x="5436619" y="8900195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7585" y="8348758"/>
            <a:ext cx="686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notes: </a:t>
            </a:r>
          </a:p>
        </p:txBody>
      </p:sp>
    </p:spTree>
    <p:extLst>
      <p:ext uri="{BB962C8B-B14F-4D97-AF65-F5344CB8AC3E}">
        <p14:creationId xmlns:p14="http://schemas.microsoft.com/office/powerpoint/2010/main" val="90931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3665761" cy="37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446" y="3490"/>
            <a:ext cx="3626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Fluency Data Sheet – multiple timings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572" y="589464"/>
            <a:ext cx="332975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Name: _______________________</a:t>
            </a:r>
          </a:p>
          <a:p>
            <a:pPr>
              <a:lnSpc>
                <a:spcPct val="60000"/>
              </a:lnSpc>
            </a:pPr>
            <a:endParaRPr lang="en-US" sz="15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Skill :_________________________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8576" y="628149"/>
            <a:ext cx="309674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School Year: ________________</a:t>
            </a:r>
          </a:p>
          <a:p>
            <a:pPr>
              <a:lnSpc>
                <a:spcPct val="60000"/>
              </a:lnSpc>
            </a:pPr>
            <a:endParaRPr lang="en-US" sz="15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6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Data Taken By:_______________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008" y="1126003"/>
            <a:ext cx="67704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500" dirty="0">
                <a:latin typeface="Arial" charset="0"/>
                <a:ea typeface="Arial" charset="0"/>
                <a:cs typeface="Arial" charset="0"/>
              </a:rPr>
              <a:t>Mastery Criterion: ______________________________________________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927578"/>
              </p:ext>
            </p:extLst>
          </p:nvPr>
        </p:nvGraphicFramePr>
        <p:xfrm>
          <a:off x="84008" y="1715129"/>
          <a:ext cx="6591312" cy="7157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78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6719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length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#1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#2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#3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Best Score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551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3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2451" y="1381198"/>
            <a:ext cx="294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Arial" charset="0"/>
                <a:ea typeface="Arial" charset="0"/>
                <a:cs typeface="Arial" charset="0"/>
              </a:rPr>
              <a:t>(rate per minute for how many consecutive days)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260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2397" y="530372"/>
            <a:ext cx="6607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skill: _________________________   baseline: __________ goal: ____________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-1"/>
            <a:ext cx="3789190" cy="4122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9446" y="3490"/>
            <a:ext cx="3353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Fluency Data Sheet – multiple sets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956153"/>
              </p:ext>
            </p:extLst>
          </p:nvPr>
        </p:nvGraphicFramePr>
        <p:xfrm>
          <a:off x="148503" y="1007046"/>
          <a:ext cx="6590967" cy="2237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959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rate per minute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31571" y="3358240"/>
            <a:ext cx="6607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skill: _________________________   baseline: __________ goal: ____________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43137"/>
              </p:ext>
            </p:extLst>
          </p:nvPr>
        </p:nvGraphicFramePr>
        <p:xfrm>
          <a:off x="127677" y="3834914"/>
          <a:ext cx="6590967" cy="2237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959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rate per minute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52397" y="6272292"/>
            <a:ext cx="66078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skill: _________________________   baseline: __________ goal: ____________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004646"/>
              </p:ext>
            </p:extLst>
          </p:nvPr>
        </p:nvGraphicFramePr>
        <p:xfrm>
          <a:off x="148503" y="6715716"/>
          <a:ext cx="6590967" cy="2237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959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timing 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number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rate per minute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5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" name="Line 104"/>
          <p:cNvSpPr>
            <a:spLocks noChangeShapeType="1"/>
          </p:cNvSpPr>
          <p:nvPr/>
        </p:nvSpPr>
        <p:spPr bwMode="auto">
          <a:xfrm rot="10800000" flipH="1">
            <a:off x="-203200" y="3318782"/>
            <a:ext cx="724746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1" name="Line 104"/>
          <p:cNvSpPr>
            <a:spLocks noChangeShapeType="1"/>
          </p:cNvSpPr>
          <p:nvPr/>
        </p:nvSpPr>
        <p:spPr bwMode="auto">
          <a:xfrm rot="10800000" flipH="1">
            <a:off x="-167388" y="6180410"/>
            <a:ext cx="724746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099567" y="119575"/>
            <a:ext cx="2560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 charset="0"/>
                <a:ea typeface="Arial" charset="0"/>
                <a:cs typeface="Arial" charset="0"/>
              </a:rPr>
              <a:t>student: _________________</a:t>
            </a:r>
            <a:endParaRPr lang="en-US" sz="1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Shape 163"/>
          <p:cNvSpPr/>
          <p:nvPr/>
        </p:nvSpPr>
        <p:spPr>
          <a:xfrm>
            <a:off x="5404235" y="895402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41260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2503519" cy="3728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446" y="3490"/>
            <a:ext cx="2464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Discrete Trial Data Sheet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561" y="372822"/>
            <a:ext cx="6762218" cy="1865413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____________________________ School Year: 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Skill: _____________________________________________________________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Mastery Criteria (how many correct for how many days until the student can move on)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_____________________________________________________________________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987700"/>
              </p:ext>
            </p:extLst>
          </p:nvPr>
        </p:nvGraphicFramePr>
        <p:xfrm>
          <a:off x="195405" y="2238235"/>
          <a:ext cx="6470601" cy="6509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6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48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227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Max seconds</a:t>
                      </a:r>
                      <a:r>
                        <a:rPr lang="en-US" sz="1300" baseline="0" dirty="0">
                          <a:latin typeface="Arial"/>
                          <a:cs typeface="Arial"/>
                        </a:rPr>
                        <a:t> btwn phrase &amp; response</a:t>
                      </a:r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Total # Trials: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Total Correct: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Total</a:t>
                      </a:r>
                      <a:r>
                        <a:rPr lang="en-US" sz="1300" baseline="0" dirty="0">
                          <a:latin typeface="Arial"/>
                          <a:cs typeface="Arial"/>
                        </a:rPr>
                        <a:t> Incorrect:</a:t>
                      </a:r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0079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006255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3467487" cy="3842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2" y="45681"/>
            <a:ext cx="3467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Discrete Trial Data Sheet – 10 Trials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561" y="322023"/>
            <a:ext cx="6762218" cy="1865413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____________________________ School Year: 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Skill: _____________________________________________________________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Mastery Criteria (how many correct for how many days until the student can move on)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_____________________________________________________________________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013030"/>
              </p:ext>
            </p:extLst>
          </p:nvPr>
        </p:nvGraphicFramePr>
        <p:xfrm>
          <a:off x="108494" y="2048081"/>
          <a:ext cx="6624814" cy="6872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1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98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502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6842">
                <a:tc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Total correct</a:t>
                      </a:r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   </a:t>
                      </a:r>
                      <a:r>
                        <a:rPr lang="en-US" sz="1800" dirty="0"/>
                        <a:t>/10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6842">
                <a:tc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Percent</a:t>
                      </a:r>
                      <a:r>
                        <a:rPr lang="en-US" sz="1300" baseline="0" dirty="0"/>
                        <a:t> Correct: </a:t>
                      </a:r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653923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2281329" cy="4031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2" y="33866"/>
            <a:ext cx="22813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Vocabulary Data Sheet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63018"/>
              </p:ext>
            </p:extLst>
          </p:nvPr>
        </p:nvGraphicFramePr>
        <p:xfrm>
          <a:off x="486515" y="1991276"/>
          <a:ext cx="6129869" cy="3197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98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-644035" y="3113593"/>
            <a:ext cx="2105554" cy="465029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r>
              <a:rPr lang="en-US" sz="1300">
                <a:latin typeface="Arial"/>
                <a:cs typeface="Arial"/>
              </a:rPr>
              <a:t>vocabulary words:</a:t>
            </a:r>
            <a:endParaRPr lang="en-US" sz="1300" dirty="0">
              <a:latin typeface="Arial"/>
              <a:cs typeface="Arial"/>
            </a:endParaRP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593732"/>
              </p:ext>
            </p:extLst>
          </p:nvPr>
        </p:nvGraphicFramePr>
        <p:xfrm>
          <a:off x="486515" y="5578688"/>
          <a:ext cx="6129869" cy="3197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98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 rot="16200000">
            <a:off x="-644035" y="6701005"/>
            <a:ext cx="2105554" cy="465029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r>
              <a:rPr lang="en-US" sz="1300">
                <a:latin typeface="Arial"/>
                <a:cs typeface="Arial"/>
              </a:rPr>
              <a:t>vocabulary words:</a:t>
            </a:r>
            <a:endParaRPr lang="en-US" sz="1300" dirty="0">
              <a:latin typeface="Arial"/>
              <a:cs typeface="Arial"/>
            </a:endParaRP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561" y="322023"/>
            <a:ext cx="6762218" cy="1465303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____________________________ School Year: 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Skill: _______________________________ Total Trials for each word: 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Mastery Criteria: 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9138" y="1528092"/>
            <a:ext cx="668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Arial"/>
                <a:cs typeface="Arial"/>
              </a:rPr>
              <a:t>(how </a:t>
            </a:r>
            <a:r>
              <a:rPr lang="en-US" sz="900" dirty="0">
                <a:latin typeface="Arial"/>
                <a:cs typeface="Arial"/>
              </a:rPr>
              <a:t>many correct for how </a:t>
            </a:r>
            <a:r>
              <a:rPr lang="en-US" sz="900">
                <a:latin typeface="Arial"/>
                <a:cs typeface="Arial"/>
              </a:rPr>
              <a:t>many days </a:t>
            </a:r>
            <a:r>
              <a:rPr lang="en-US" sz="900" dirty="0">
                <a:latin typeface="Arial"/>
                <a:cs typeface="Arial"/>
              </a:rPr>
              <a:t>until the student can move on)</a:t>
            </a:r>
          </a:p>
          <a:p>
            <a:endParaRPr lang="en-US" sz="900" dirty="0"/>
          </a:p>
        </p:txBody>
      </p:sp>
      <p:sp>
        <p:nvSpPr>
          <p:cNvPr id="13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852363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2544413" cy="4031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2" y="33866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Frequency Data Sheet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561" y="322023"/>
            <a:ext cx="6762218" cy="1465303"/>
          </a:xfrm>
          <a:prstGeom prst="rect">
            <a:avLst/>
          </a:prstGeom>
          <a:noFill/>
        </p:spPr>
        <p:txBody>
          <a:bodyPr wrap="square" lIns="64291" tIns="32146" rIns="64291" bIns="32146" rtlCol="0">
            <a:spAutoFit/>
          </a:bodyPr>
          <a:lstStyle/>
          <a:p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Student: ____________________________ School Year: 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Skill or Behavior: 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  <a:p>
            <a:pPr algn="l"/>
            <a:r>
              <a:rPr lang="en-US" sz="1300" dirty="0">
                <a:latin typeface="Arial"/>
                <a:cs typeface="Arial"/>
              </a:rPr>
              <a:t>Mastery Criteria: ______________________________________________________</a:t>
            </a:r>
          </a:p>
          <a:p>
            <a:pPr algn="l"/>
            <a:endParaRPr lang="en-US" sz="1300" dirty="0"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710114"/>
              </p:ext>
            </p:extLst>
          </p:nvPr>
        </p:nvGraphicFramePr>
        <p:xfrm>
          <a:off x="237068" y="1885781"/>
          <a:ext cx="3100137" cy="7029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8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+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89138" y="1499516"/>
            <a:ext cx="668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Arial"/>
                <a:cs typeface="Arial"/>
              </a:rPr>
              <a:t>(how </a:t>
            </a:r>
            <a:r>
              <a:rPr lang="en-US" sz="900" dirty="0">
                <a:latin typeface="Arial"/>
                <a:cs typeface="Arial"/>
              </a:rPr>
              <a:t>many correct for how </a:t>
            </a:r>
            <a:r>
              <a:rPr lang="en-US" sz="900">
                <a:latin typeface="Arial"/>
                <a:cs typeface="Arial"/>
              </a:rPr>
              <a:t>many days </a:t>
            </a:r>
            <a:r>
              <a:rPr lang="en-US" sz="900" dirty="0">
                <a:latin typeface="Arial"/>
                <a:cs typeface="Arial"/>
              </a:rPr>
              <a:t>until the student can move on)</a:t>
            </a:r>
          </a:p>
          <a:p>
            <a:endParaRPr lang="en-US" sz="9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781254"/>
              </p:ext>
            </p:extLst>
          </p:nvPr>
        </p:nvGraphicFramePr>
        <p:xfrm>
          <a:off x="3606801" y="1885781"/>
          <a:ext cx="3100137" cy="7029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86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Date: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+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 marL="64294" marR="64294" marT="32147" marB="3214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7501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64294" marR="64294" marT="32147" marB="32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3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31491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63" y="616524"/>
            <a:ext cx="593367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Y for YES and N for NO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I = Independent; no help from any adult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V = Verbal Prompt; adult verbally redirects student at some point during task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PP = Partial Physical Prompt; adult uses some gesturing, modeling, or helping 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P = Physical Prompt; adult uses hand over hand prompts for redirection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720634"/>
              </p:ext>
            </p:extLst>
          </p:nvPr>
        </p:nvGraphicFramePr>
        <p:xfrm>
          <a:off x="208895" y="1786076"/>
          <a:ext cx="6302954" cy="722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08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91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Class Period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Reason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 charset="0"/>
                          <a:ea typeface="Arial" charset="0"/>
                          <a:cs typeface="Arial" charset="0"/>
                        </a:rPr>
                        <a:t>Meets</a:t>
                      </a:r>
                      <a:r>
                        <a:rPr lang="en-US" sz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Criterion?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charset="0"/>
                          <a:ea typeface="Arial" charset="0"/>
                          <a:cs typeface="Arial" charset="0"/>
                        </a:rPr>
                        <a:t>Notes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/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Y/</a:t>
                      </a:r>
                      <a:r>
                        <a:rPr lang="en-US" sz="14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N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1" y="0"/>
            <a:ext cx="3283913" cy="436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-933" y="96852"/>
            <a:ext cx="3231006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latin typeface="Arial"/>
                <a:ea typeface="Arial" charset="0"/>
                <a:cs typeface="Arial"/>
              </a:rPr>
              <a:t>Communication Data Sheet: Requests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4293" y="93304"/>
            <a:ext cx="30458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Date: __________________________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9610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"/>
            <a:ext cx="3696334" cy="4672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6413"/>
            <a:ext cx="3696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Independent Work Data Sheet - Group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281" y="6222535"/>
            <a:ext cx="3187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__________________________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495361"/>
              </p:ext>
            </p:extLst>
          </p:nvPr>
        </p:nvGraphicFramePr>
        <p:xfrm>
          <a:off x="208895" y="6545232"/>
          <a:ext cx="6302954" cy="239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91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448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31735" y="135762"/>
            <a:ext cx="2650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8895" y="3391850"/>
            <a:ext cx="3187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__________________________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092970"/>
              </p:ext>
            </p:extLst>
          </p:nvPr>
        </p:nvGraphicFramePr>
        <p:xfrm>
          <a:off x="244509" y="3714547"/>
          <a:ext cx="6302954" cy="239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91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448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7667" y="499323"/>
            <a:ext cx="3187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__________________________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845293"/>
              </p:ext>
            </p:extLst>
          </p:nvPr>
        </p:nvGraphicFramePr>
        <p:xfrm>
          <a:off x="173281" y="822020"/>
          <a:ext cx="6302954" cy="2393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04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91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Task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Prompt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448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530"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" charset="0"/>
                          <a:ea typeface="Arial" charset="0"/>
                          <a:cs typeface="Arial" charset="0"/>
                        </a:rPr>
                        <a:t>I V PP 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Shape 163"/>
          <p:cNvSpPr/>
          <p:nvPr/>
        </p:nvSpPr>
        <p:spPr>
          <a:xfrm>
            <a:off x="5404235" y="8920771"/>
            <a:ext cx="1487587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000"/>
              <a:t>@ theautismhelper.com </a:t>
            </a:r>
          </a:p>
        </p:txBody>
      </p:sp>
    </p:spTree>
    <p:extLst>
      <p:ext uri="{BB962C8B-B14F-4D97-AF65-F5344CB8AC3E}">
        <p14:creationId xmlns:p14="http://schemas.microsoft.com/office/powerpoint/2010/main" val="1376690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7D1C8FAE66874381E6FA17CBD52FD1" ma:contentTypeVersion="14" ma:contentTypeDescription="Create a new document." ma:contentTypeScope="" ma:versionID="2c25e85107af0ef5b574c732e366ebfb">
  <xsd:schema xmlns:xsd="http://www.w3.org/2001/XMLSchema" xmlns:xs="http://www.w3.org/2001/XMLSchema" xmlns:p="http://schemas.microsoft.com/office/2006/metadata/properties" xmlns:ns3="94f2dd5a-6376-4230-8fd9-100098d66c06" xmlns:ns4="3f8e9f1b-efdc-4b91-8984-399dd6fa0f0b" targetNamespace="http://schemas.microsoft.com/office/2006/metadata/properties" ma:root="true" ma:fieldsID="a8ec802c3afed14a056108cf0ee8baea" ns3:_="" ns4:_="">
    <xsd:import namespace="94f2dd5a-6376-4230-8fd9-100098d66c06"/>
    <xsd:import namespace="3f8e9f1b-efdc-4b91-8984-399dd6fa0f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f2dd5a-6376-4230-8fd9-100098d66c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8e9f1b-efdc-4b91-8984-399dd6fa0f0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4DB23C-D01E-499C-9096-EAC1A518D2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F04337-843D-467A-8624-62F652072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f2dd5a-6376-4230-8fd9-100098d66c06"/>
    <ds:schemaRef ds:uri="3f8e9f1b-efdc-4b91-8984-399dd6fa0f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9551F5-8CA8-4CC6-AB8F-BBCAC05FEC71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94f2dd5a-6376-4230-8fd9-100098d66c06"/>
    <ds:schemaRef ds:uri="http://schemas.microsoft.com/office/2006/metadata/properties"/>
    <ds:schemaRef ds:uri="http://schemas.openxmlformats.org/package/2006/metadata/core-properties"/>
    <ds:schemaRef ds:uri="3f8e9f1b-efdc-4b91-8984-399dd6fa0f0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2199</Words>
  <Application>Microsoft Office PowerPoint</Application>
  <PresentationFormat>On-screen Show (4:3)</PresentationFormat>
  <Paragraphs>577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 Hebrew Scholar</vt:lpstr>
      <vt:lpstr>Calibri</vt:lpstr>
      <vt:lpstr>Comic Sans MS</vt:lpstr>
      <vt:lpstr>Gill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Sasha and Matt</dc:creator>
  <cp:lastModifiedBy>Irene Yuska</cp:lastModifiedBy>
  <cp:revision>40</cp:revision>
  <dcterms:created xsi:type="dcterms:W3CDTF">2013-12-29T20:51:31Z</dcterms:created>
  <dcterms:modified xsi:type="dcterms:W3CDTF">2022-09-27T15:04:08Z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0x010100BF7D1C8FAE66874381E6FA17CBD52FD1</vt:lpwstr>
  </property>
</Properties>
</file>