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41"/>
    <p:restoredTop sz="94648"/>
  </p:normalViewPr>
  <p:slideViewPr>
    <p:cSldViewPr snapToGrid="0" snapToObjects="1">
      <p:cViewPr varScale="1">
        <p:scale>
          <a:sx n="68" d="100"/>
          <a:sy n="68" d="100"/>
        </p:scale>
        <p:origin x="165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C9AC-ACC5-BE44-8ECC-23565CBF10B4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AACA-94D4-1244-98F9-641CFBEE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38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C9AC-ACC5-BE44-8ECC-23565CBF10B4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AACA-94D4-1244-98F9-641CFBEE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433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C9AC-ACC5-BE44-8ECC-23565CBF10B4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AACA-94D4-1244-98F9-641CFBEE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804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C9AC-ACC5-BE44-8ECC-23565CBF10B4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AACA-94D4-1244-98F9-641CFBEE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81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C9AC-ACC5-BE44-8ECC-23565CBF10B4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AACA-94D4-1244-98F9-641CFBEE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48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C9AC-ACC5-BE44-8ECC-23565CBF10B4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AACA-94D4-1244-98F9-641CFBEE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217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C9AC-ACC5-BE44-8ECC-23565CBF10B4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AACA-94D4-1244-98F9-641CFBEE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6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C9AC-ACC5-BE44-8ECC-23565CBF10B4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AACA-94D4-1244-98F9-641CFBEE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89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C9AC-ACC5-BE44-8ECC-23565CBF10B4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AACA-94D4-1244-98F9-641CFBEE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158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C9AC-ACC5-BE44-8ECC-23565CBF10B4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AACA-94D4-1244-98F9-641CFBEE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38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C9AC-ACC5-BE44-8ECC-23565CBF10B4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1AACA-94D4-1244-98F9-641CFBEE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804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7C9AC-ACC5-BE44-8ECC-23565CBF10B4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1AACA-94D4-1244-98F9-641CFBEEDC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794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33157"/>
              </p:ext>
            </p:extLst>
          </p:nvPr>
        </p:nvGraphicFramePr>
        <p:xfrm>
          <a:off x="154935" y="910463"/>
          <a:ext cx="8816564" cy="431502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19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8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8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8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8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8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88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8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883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88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4883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4883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1131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484721"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latin typeface="Arial" charset="0"/>
                          <a:ea typeface="Arial" charset="0"/>
                          <a:cs typeface="Arial" charset="0"/>
                        </a:rPr>
                        <a:t>Date: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rial" charset="0"/>
                          <a:ea typeface="Arial" charset="0"/>
                          <a:cs typeface="Arial" charset="0"/>
                        </a:rPr>
                        <a:t>open drawer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latin typeface="Arial" charset="0"/>
                          <a:ea typeface="Arial" charset="0"/>
                          <a:cs typeface="Arial" charset="0"/>
                        </a:rPr>
                        <a:t>take 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latin typeface="Arial" charset="0"/>
                          <a:ea typeface="Arial" charset="0"/>
                          <a:cs typeface="Arial" charset="0"/>
                        </a:rPr>
                        <a:t>do 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latin typeface="Arial" charset="0"/>
                          <a:ea typeface="Arial" charset="0"/>
                          <a:cs typeface="Arial" charset="0"/>
                        </a:rPr>
                        <a:t>put</a:t>
                      </a:r>
                      <a:r>
                        <a:rPr lang="en-US" sz="900" b="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in finished</a:t>
                      </a:r>
                      <a:endParaRPr lang="en-US" sz="9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rial" charset="0"/>
                          <a:ea typeface="Arial" charset="0"/>
                          <a:cs typeface="Arial" charset="0"/>
                        </a:rPr>
                        <a:t>open drawer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latin typeface="Arial" charset="0"/>
                          <a:ea typeface="Arial" charset="0"/>
                          <a:cs typeface="Arial" charset="0"/>
                        </a:rPr>
                        <a:t>take 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latin typeface="Arial" charset="0"/>
                          <a:ea typeface="Arial" charset="0"/>
                          <a:cs typeface="Arial" charset="0"/>
                        </a:rPr>
                        <a:t>do 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latin typeface="Arial" charset="0"/>
                          <a:ea typeface="Arial" charset="0"/>
                          <a:cs typeface="Arial" charset="0"/>
                        </a:rPr>
                        <a:t>put</a:t>
                      </a:r>
                      <a:r>
                        <a:rPr lang="en-US" sz="900" b="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in finished</a:t>
                      </a:r>
                      <a:endParaRPr lang="en-US" sz="9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rial" charset="0"/>
                          <a:ea typeface="Arial" charset="0"/>
                          <a:cs typeface="Arial" charset="0"/>
                        </a:rPr>
                        <a:t>open drawer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latin typeface="Arial" charset="0"/>
                          <a:ea typeface="Arial" charset="0"/>
                          <a:cs typeface="Arial" charset="0"/>
                        </a:rPr>
                        <a:t>take 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latin typeface="Arial" charset="0"/>
                          <a:ea typeface="Arial" charset="0"/>
                          <a:cs typeface="Arial" charset="0"/>
                        </a:rPr>
                        <a:t>do 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latin typeface="Arial" charset="0"/>
                          <a:ea typeface="Arial" charset="0"/>
                          <a:cs typeface="Arial" charset="0"/>
                        </a:rPr>
                        <a:t>put</a:t>
                      </a:r>
                      <a:r>
                        <a:rPr lang="en-US" sz="900" b="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 in finished</a:t>
                      </a:r>
                      <a:endParaRPr lang="en-US" sz="9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latin typeface="Arial" charset="0"/>
                          <a:ea typeface="Arial" charset="0"/>
                          <a:cs typeface="Arial" charset="0"/>
                        </a:rPr>
                        <a:t>total time: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721">
                <a:tc>
                  <a:txBody>
                    <a:bodyPr/>
                    <a:lstStyle/>
                    <a:p>
                      <a:endParaRPr lang="en-US" sz="1000" b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721">
                <a:tc>
                  <a:txBody>
                    <a:bodyPr/>
                    <a:lstStyle/>
                    <a:p>
                      <a:endParaRPr lang="en-US" sz="1000" b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721">
                <a:tc>
                  <a:txBody>
                    <a:bodyPr/>
                    <a:lstStyle/>
                    <a:p>
                      <a:endParaRPr lang="en-US" sz="1000" b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721">
                <a:tc>
                  <a:txBody>
                    <a:bodyPr/>
                    <a:lstStyle/>
                    <a:p>
                      <a:endParaRPr lang="en-US" sz="10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721">
                <a:tc>
                  <a:txBody>
                    <a:bodyPr/>
                    <a:lstStyle/>
                    <a:p>
                      <a:endParaRPr lang="en-US" sz="10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721">
                <a:tc>
                  <a:txBody>
                    <a:bodyPr/>
                    <a:lstStyle/>
                    <a:p>
                      <a:endParaRPr lang="en-US" sz="10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4721">
                <a:tc>
                  <a:txBody>
                    <a:bodyPr/>
                    <a:lstStyle/>
                    <a:p>
                      <a:endParaRPr lang="en-US" sz="1000" b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  <a:endParaRPr lang="en-US" sz="800" b="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9056">
                <a:tc>
                  <a:txBody>
                    <a:bodyPr/>
                    <a:lstStyle/>
                    <a:p>
                      <a:endParaRPr lang="en-US" sz="1000" b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latin typeface="Arial" charset="0"/>
                          <a:ea typeface="Arial" charset="0"/>
                          <a:cs typeface="Arial" charset="0"/>
                        </a:rPr>
                        <a:t>I V PP FP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54935" y="5676005"/>
            <a:ext cx="5533863" cy="1091583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61058" y="5693312"/>
            <a:ext cx="8681028" cy="141577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Prompt Key:</a:t>
            </a:r>
          </a:p>
          <a:p>
            <a:r>
              <a:rPr lang="en-US" sz="1200" b="1" dirty="0">
                <a:latin typeface="Arial" charset="0"/>
                <a:ea typeface="Arial" charset="0"/>
                <a:cs typeface="Arial" charset="0"/>
              </a:rPr>
              <a:t>I</a:t>
            </a:r>
            <a:r>
              <a:rPr lang="en-US" sz="1200" dirty="0">
                <a:latin typeface="Arial" charset="0"/>
                <a:ea typeface="Arial" charset="0"/>
                <a:cs typeface="Arial" charset="0"/>
              </a:rPr>
              <a:t> = Independent [the student required NO prompting]</a:t>
            </a:r>
          </a:p>
          <a:p>
            <a:r>
              <a:rPr lang="en-US" sz="1200" b="1" dirty="0">
                <a:latin typeface="Arial" charset="0"/>
                <a:ea typeface="Arial" charset="0"/>
                <a:cs typeface="Arial" charset="0"/>
              </a:rPr>
              <a:t>V </a:t>
            </a:r>
            <a:r>
              <a:rPr lang="en-US" sz="1200" dirty="0">
                <a:latin typeface="Arial" charset="0"/>
                <a:ea typeface="Arial" charset="0"/>
                <a:cs typeface="Arial" charset="0"/>
              </a:rPr>
              <a:t>= Verbal [you told the student to initiate, continue, or complete the step]</a:t>
            </a:r>
          </a:p>
          <a:p>
            <a:r>
              <a:rPr lang="en-US" sz="1200" b="1" dirty="0">
                <a:latin typeface="Arial" charset="0"/>
                <a:ea typeface="Arial" charset="0"/>
                <a:cs typeface="Arial" charset="0"/>
              </a:rPr>
              <a:t>PP</a:t>
            </a:r>
            <a:r>
              <a:rPr lang="en-US" sz="1200" dirty="0">
                <a:latin typeface="Arial" charset="0"/>
                <a:ea typeface="Arial" charset="0"/>
                <a:cs typeface="Arial" charset="0"/>
              </a:rPr>
              <a:t> = Partial Physical [you physically assisted the student in small way]</a:t>
            </a:r>
          </a:p>
          <a:p>
            <a:r>
              <a:rPr lang="en-US" sz="1200" b="1" dirty="0">
                <a:latin typeface="Arial" charset="0"/>
                <a:ea typeface="Arial" charset="0"/>
                <a:cs typeface="Arial" charset="0"/>
              </a:rPr>
              <a:t>FP </a:t>
            </a:r>
            <a:r>
              <a:rPr lang="en-US" sz="1200" dirty="0">
                <a:latin typeface="Arial" charset="0"/>
                <a:ea typeface="Arial" charset="0"/>
                <a:cs typeface="Arial" charset="0"/>
              </a:rPr>
              <a:t>= Full Physical [the student could not do this step &amp; require full physical help]</a:t>
            </a:r>
          </a:p>
          <a:p>
            <a:endParaRPr lang="en-US" sz="1200" dirty="0">
              <a:latin typeface="Comic Sans MS"/>
              <a:cs typeface="Comic Sans MS"/>
            </a:endParaRPr>
          </a:p>
          <a:p>
            <a:endParaRPr lang="en-US" sz="1400" dirty="0"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59357" y="5668598"/>
            <a:ext cx="3147166" cy="1091583"/>
          </a:xfrm>
          <a:prstGeom prst="rect">
            <a:avLst/>
          </a:prstGeom>
          <a:solidFill>
            <a:schemeClr val="bg1"/>
          </a:solidFill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859356" y="5929491"/>
            <a:ext cx="9364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Drawer 1:</a:t>
            </a:r>
          </a:p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Drawer 2:</a:t>
            </a:r>
          </a:p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Drawer 3: 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36946" y="5676005"/>
            <a:ext cx="707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Tasks: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-61390" y="-99935"/>
            <a:ext cx="3993310" cy="4178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-16157" y="-17896"/>
            <a:ext cx="41195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3 Drawer Independent Work Data Sheet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36445" y="84078"/>
            <a:ext cx="30075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Student: ________________________</a:t>
            </a:r>
          </a:p>
          <a:p>
            <a:r>
              <a:rPr lang="en-US" sz="1400" dirty="0">
                <a:latin typeface="Arial Hebrew Scholar" charset="-79"/>
                <a:ea typeface="Arial Hebrew Scholar" charset="-79"/>
                <a:cs typeface="Arial Hebrew Scholar" charset="-79"/>
              </a:rPr>
              <a:t>School Year: _____________________</a:t>
            </a:r>
          </a:p>
          <a:p>
            <a:endParaRPr lang="en-US" sz="1400" dirty="0">
              <a:latin typeface="Arial Hebrew Scholar" charset="-79"/>
              <a:ea typeface="Arial Hebrew Scholar" charset="-79"/>
              <a:cs typeface="Arial Hebrew Scholar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48660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/>
        </p:nvSpPr>
        <p:spPr>
          <a:xfrm>
            <a:off x="1195350" y="484249"/>
            <a:ext cx="2605132" cy="279681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20" name="Shape 120"/>
          <p:cNvSpPr/>
          <p:nvPr/>
        </p:nvSpPr>
        <p:spPr>
          <a:xfrm>
            <a:off x="3802818" y="484249"/>
            <a:ext cx="2605132" cy="279681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21" name="Shape 121"/>
          <p:cNvSpPr/>
          <p:nvPr/>
        </p:nvSpPr>
        <p:spPr>
          <a:xfrm>
            <a:off x="6410287" y="484249"/>
            <a:ext cx="2605132" cy="279681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22" name="Shape 122"/>
          <p:cNvSpPr/>
          <p:nvPr/>
        </p:nvSpPr>
        <p:spPr>
          <a:xfrm>
            <a:off x="1195350" y="752139"/>
            <a:ext cx="2605132" cy="1874469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23" name="Shape 123"/>
          <p:cNvSpPr/>
          <p:nvPr/>
        </p:nvSpPr>
        <p:spPr>
          <a:xfrm>
            <a:off x="3802818" y="752139"/>
            <a:ext cx="2605132" cy="1874469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24" name="Shape 124"/>
          <p:cNvSpPr/>
          <p:nvPr/>
        </p:nvSpPr>
        <p:spPr>
          <a:xfrm>
            <a:off x="6405525" y="751220"/>
            <a:ext cx="2605132" cy="187630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25" name="Shape 125"/>
          <p:cNvSpPr/>
          <p:nvPr/>
        </p:nvSpPr>
        <p:spPr>
          <a:xfrm>
            <a:off x="2039314" y="501460"/>
            <a:ext cx="785472" cy="2452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125"/>
              <a:t>antecedent</a:t>
            </a:r>
          </a:p>
        </p:txBody>
      </p:sp>
      <p:sp>
        <p:nvSpPr>
          <p:cNvPr id="126" name="Shape 126"/>
          <p:cNvSpPr/>
          <p:nvPr/>
        </p:nvSpPr>
        <p:spPr>
          <a:xfrm>
            <a:off x="4793175" y="501460"/>
            <a:ext cx="625172" cy="2452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125"/>
              <a:t>behavior</a:t>
            </a:r>
          </a:p>
        </p:txBody>
      </p:sp>
      <p:sp>
        <p:nvSpPr>
          <p:cNvPr id="127" name="Shape 127"/>
          <p:cNvSpPr/>
          <p:nvPr/>
        </p:nvSpPr>
        <p:spPr>
          <a:xfrm>
            <a:off x="7234793" y="501460"/>
            <a:ext cx="929743" cy="2452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125"/>
              <a:t>consequence</a:t>
            </a:r>
          </a:p>
        </p:txBody>
      </p:sp>
      <p:sp>
        <p:nvSpPr>
          <p:cNvPr id="128" name="Shape 128"/>
          <p:cNvSpPr/>
          <p:nvPr/>
        </p:nvSpPr>
        <p:spPr>
          <a:xfrm>
            <a:off x="3833438" y="778280"/>
            <a:ext cx="2540760" cy="2452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125"/>
              <a:t>start time: ______ end time: ________</a:t>
            </a:r>
          </a:p>
        </p:txBody>
      </p:sp>
      <p:sp>
        <p:nvSpPr>
          <p:cNvPr id="129" name="Shape 129"/>
          <p:cNvSpPr/>
          <p:nvPr/>
        </p:nvSpPr>
        <p:spPr>
          <a:xfrm>
            <a:off x="3845082" y="1057299"/>
            <a:ext cx="416782" cy="223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984"/>
              <a:t>notes:</a:t>
            </a:r>
          </a:p>
        </p:txBody>
      </p:sp>
      <p:sp>
        <p:nvSpPr>
          <p:cNvPr id="130" name="Shape 130"/>
          <p:cNvSpPr/>
          <p:nvPr/>
        </p:nvSpPr>
        <p:spPr>
          <a:xfrm>
            <a:off x="1255615" y="799888"/>
            <a:ext cx="1158972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What were you doing?</a:t>
            </a:r>
          </a:p>
        </p:txBody>
      </p:sp>
      <p:sp>
        <p:nvSpPr>
          <p:cNvPr id="131" name="Shape 131"/>
          <p:cNvSpPr/>
          <p:nvPr/>
        </p:nvSpPr>
        <p:spPr>
          <a:xfrm>
            <a:off x="1253368" y="1369124"/>
            <a:ext cx="926537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Where were you?</a:t>
            </a:r>
          </a:p>
        </p:txBody>
      </p:sp>
      <p:sp>
        <p:nvSpPr>
          <p:cNvPr id="132" name="Shape 132"/>
          <p:cNvSpPr/>
          <p:nvPr/>
        </p:nvSpPr>
        <p:spPr>
          <a:xfrm>
            <a:off x="1242318" y="1938362"/>
            <a:ext cx="788678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Anything else?</a:t>
            </a:r>
          </a:p>
        </p:txBody>
      </p:sp>
      <p:sp>
        <p:nvSpPr>
          <p:cNvPr id="133" name="Shape 133"/>
          <p:cNvSpPr/>
          <p:nvPr/>
        </p:nvSpPr>
        <p:spPr>
          <a:xfrm>
            <a:off x="6535878" y="799888"/>
            <a:ext cx="1154163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What happened after?</a:t>
            </a:r>
          </a:p>
        </p:txBody>
      </p:sp>
      <p:sp>
        <p:nvSpPr>
          <p:cNvPr id="134" name="Shape 134"/>
          <p:cNvSpPr/>
          <p:nvPr/>
        </p:nvSpPr>
        <p:spPr>
          <a:xfrm>
            <a:off x="1197729" y="2627373"/>
            <a:ext cx="2605134" cy="187446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35" name="Shape 135"/>
          <p:cNvSpPr/>
          <p:nvPr/>
        </p:nvSpPr>
        <p:spPr>
          <a:xfrm>
            <a:off x="3805199" y="2627373"/>
            <a:ext cx="2605132" cy="187446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36" name="Shape 136"/>
          <p:cNvSpPr/>
          <p:nvPr/>
        </p:nvSpPr>
        <p:spPr>
          <a:xfrm>
            <a:off x="6407906" y="2626454"/>
            <a:ext cx="2605132" cy="187630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37" name="Shape 137"/>
          <p:cNvSpPr/>
          <p:nvPr/>
        </p:nvSpPr>
        <p:spPr>
          <a:xfrm>
            <a:off x="3835818" y="2653514"/>
            <a:ext cx="2540760" cy="2452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125"/>
              <a:t>start time: ______ end time: ________</a:t>
            </a:r>
          </a:p>
        </p:txBody>
      </p:sp>
      <p:sp>
        <p:nvSpPr>
          <p:cNvPr id="138" name="Shape 138"/>
          <p:cNvSpPr/>
          <p:nvPr/>
        </p:nvSpPr>
        <p:spPr>
          <a:xfrm>
            <a:off x="3847462" y="2932533"/>
            <a:ext cx="416782" cy="223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984"/>
              <a:t>notes:</a:t>
            </a:r>
          </a:p>
        </p:txBody>
      </p:sp>
      <p:sp>
        <p:nvSpPr>
          <p:cNvPr id="139" name="Shape 139"/>
          <p:cNvSpPr/>
          <p:nvPr/>
        </p:nvSpPr>
        <p:spPr>
          <a:xfrm>
            <a:off x="1257997" y="2675122"/>
            <a:ext cx="1158972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What were you doing?</a:t>
            </a:r>
          </a:p>
        </p:txBody>
      </p:sp>
      <p:sp>
        <p:nvSpPr>
          <p:cNvPr id="140" name="Shape 140"/>
          <p:cNvSpPr/>
          <p:nvPr/>
        </p:nvSpPr>
        <p:spPr>
          <a:xfrm>
            <a:off x="1255749" y="3244359"/>
            <a:ext cx="926537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Where were you?</a:t>
            </a:r>
          </a:p>
        </p:txBody>
      </p:sp>
      <p:sp>
        <p:nvSpPr>
          <p:cNvPr id="141" name="Shape 141"/>
          <p:cNvSpPr/>
          <p:nvPr/>
        </p:nvSpPr>
        <p:spPr>
          <a:xfrm>
            <a:off x="1244699" y="3813596"/>
            <a:ext cx="788678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Anything else?</a:t>
            </a:r>
          </a:p>
        </p:txBody>
      </p:sp>
      <p:sp>
        <p:nvSpPr>
          <p:cNvPr id="142" name="Shape 142"/>
          <p:cNvSpPr/>
          <p:nvPr/>
        </p:nvSpPr>
        <p:spPr>
          <a:xfrm>
            <a:off x="6538258" y="2675122"/>
            <a:ext cx="1154163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What happened after?</a:t>
            </a:r>
          </a:p>
        </p:txBody>
      </p:sp>
      <p:sp>
        <p:nvSpPr>
          <p:cNvPr id="143" name="Shape 143"/>
          <p:cNvSpPr/>
          <p:nvPr/>
        </p:nvSpPr>
        <p:spPr>
          <a:xfrm>
            <a:off x="1197729" y="4498365"/>
            <a:ext cx="2605134" cy="1874469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44" name="Shape 144"/>
          <p:cNvSpPr/>
          <p:nvPr/>
        </p:nvSpPr>
        <p:spPr>
          <a:xfrm>
            <a:off x="3805199" y="4498365"/>
            <a:ext cx="2605132" cy="1874469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45" name="Shape 145"/>
          <p:cNvSpPr/>
          <p:nvPr/>
        </p:nvSpPr>
        <p:spPr>
          <a:xfrm>
            <a:off x="6407906" y="4497445"/>
            <a:ext cx="2605132" cy="187630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46" name="Shape 146"/>
          <p:cNvSpPr/>
          <p:nvPr/>
        </p:nvSpPr>
        <p:spPr>
          <a:xfrm>
            <a:off x="3835818" y="4524507"/>
            <a:ext cx="2540760" cy="2452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6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1125"/>
              <a:t>start time: ______ end time: ________</a:t>
            </a:r>
          </a:p>
        </p:txBody>
      </p:sp>
      <p:sp>
        <p:nvSpPr>
          <p:cNvPr id="147" name="Shape 147"/>
          <p:cNvSpPr/>
          <p:nvPr/>
        </p:nvSpPr>
        <p:spPr>
          <a:xfrm>
            <a:off x="3847462" y="4803524"/>
            <a:ext cx="416782" cy="223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984"/>
              <a:t>notes:</a:t>
            </a:r>
          </a:p>
        </p:txBody>
      </p:sp>
      <p:sp>
        <p:nvSpPr>
          <p:cNvPr id="148" name="Shape 148"/>
          <p:cNvSpPr/>
          <p:nvPr/>
        </p:nvSpPr>
        <p:spPr>
          <a:xfrm>
            <a:off x="1257997" y="4546113"/>
            <a:ext cx="1158972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What were you doing?</a:t>
            </a:r>
          </a:p>
        </p:txBody>
      </p:sp>
      <p:sp>
        <p:nvSpPr>
          <p:cNvPr id="149" name="Shape 149"/>
          <p:cNvSpPr/>
          <p:nvPr/>
        </p:nvSpPr>
        <p:spPr>
          <a:xfrm>
            <a:off x="1255749" y="5115351"/>
            <a:ext cx="926537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Where were you?</a:t>
            </a:r>
          </a:p>
        </p:txBody>
      </p:sp>
      <p:sp>
        <p:nvSpPr>
          <p:cNvPr id="150" name="Shape 150"/>
          <p:cNvSpPr/>
          <p:nvPr/>
        </p:nvSpPr>
        <p:spPr>
          <a:xfrm>
            <a:off x="1244699" y="5684587"/>
            <a:ext cx="788678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Anything else?</a:t>
            </a:r>
          </a:p>
        </p:txBody>
      </p:sp>
      <p:sp>
        <p:nvSpPr>
          <p:cNvPr id="151" name="Shape 151"/>
          <p:cNvSpPr/>
          <p:nvPr/>
        </p:nvSpPr>
        <p:spPr>
          <a:xfrm>
            <a:off x="6538258" y="4546113"/>
            <a:ext cx="1154163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What happened after?</a:t>
            </a:r>
          </a:p>
        </p:txBody>
      </p:sp>
      <p:sp>
        <p:nvSpPr>
          <p:cNvPr id="152" name="Shape 152"/>
          <p:cNvSpPr/>
          <p:nvPr/>
        </p:nvSpPr>
        <p:spPr>
          <a:xfrm>
            <a:off x="343231" y="484249"/>
            <a:ext cx="846248" cy="2145961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53" name="Shape 153"/>
          <p:cNvSpPr/>
          <p:nvPr/>
        </p:nvSpPr>
        <p:spPr>
          <a:xfrm>
            <a:off x="370965" y="826778"/>
            <a:ext cx="333426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Date:</a:t>
            </a:r>
          </a:p>
        </p:txBody>
      </p:sp>
      <p:sp>
        <p:nvSpPr>
          <p:cNvPr id="154" name="Shape 154"/>
          <p:cNvSpPr/>
          <p:nvPr/>
        </p:nvSpPr>
        <p:spPr>
          <a:xfrm>
            <a:off x="350765" y="1562686"/>
            <a:ext cx="690895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Filled out by:</a:t>
            </a:r>
          </a:p>
        </p:txBody>
      </p:sp>
      <p:sp>
        <p:nvSpPr>
          <p:cNvPr id="155" name="Shape 155"/>
          <p:cNvSpPr/>
          <p:nvPr/>
        </p:nvSpPr>
        <p:spPr>
          <a:xfrm>
            <a:off x="343231" y="2627373"/>
            <a:ext cx="846248" cy="187446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56" name="Shape 156"/>
          <p:cNvSpPr/>
          <p:nvPr/>
        </p:nvSpPr>
        <p:spPr>
          <a:xfrm>
            <a:off x="370966" y="2666192"/>
            <a:ext cx="333426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Date:</a:t>
            </a:r>
          </a:p>
        </p:txBody>
      </p:sp>
      <p:sp>
        <p:nvSpPr>
          <p:cNvPr id="157" name="Shape 157"/>
          <p:cNvSpPr/>
          <p:nvPr/>
        </p:nvSpPr>
        <p:spPr>
          <a:xfrm>
            <a:off x="350765" y="3402100"/>
            <a:ext cx="690895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Filled out by:</a:t>
            </a:r>
          </a:p>
        </p:txBody>
      </p:sp>
      <p:sp>
        <p:nvSpPr>
          <p:cNvPr id="158" name="Shape 158"/>
          <p:cNvSpPr/>
          <p:nvPr/>
        </p:nvSpPr>
        <p:spPr>
          <a:xfrm>
            <a:off x="343231" y="4498365"/>
            <a:ext cx="846248" cy="1874469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59" name="Shape 159"/>
          <p:cNvSpPr/>
          <p:nvPr/>
        </p:nvSpPr>
        <p:spPr>
          <a:xfrm>
            <a:off x="370966" y="4537183"/>
            <a:ext cx="333426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Date:</a:t>
            </a:r>
          </a:p>
        </p:txBody>
      </p:sp>
      <p:sp>
        <p:nvSpPr>
          <p:cNvPr id="160" name="Shape 160"/>
          <p:cNvSpPr/>
          <p:nvPr/>
        </p:nvSpPr>
        <p:spPr>
          <a:xfrm>
            <a:off x="350765" y="5273092"/>
            <a:ext cx="690895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Filled out by:</a:t>
            </a:r>
          </a:p>
        </p:txBody>
      </p:sp>
      <p:sp>
        <p:nvSpPr>
          <p:cNvPr id="161" name="Shape 161"/>
          <p:cNvSpPr/>
          <p:nvPr/>
        </p:nvSpPr>
        <p:spPr>
          <a:xfrm>
            <a:off x="3458675" y="64451"/>
            <a:ext cx="4749698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 dirty="0"/>
              <a:t>Child’s Name: _______________________________</a:t>
            </a:r>
            <a:r>
              <a:rPr lang="en-US" sz="844" dirty="0"/>
              <a:t>  School Year: _______________________</a:t>
            </a:r>
            <a:endParaRPr sz="844" dirty="0"/>
          </a:p>
        </p:txBody>
      </p:sp>
      <p:sp>
        <p:nvSpPr>
          <p:cNvPr id="162" name="Shape 162"/>
          <p:cNvSpPr/>
          <p:nvPr/>
        </p:nvSpPr>
        <p:spPr>
          <a:xfrm>
            <a:off x="3458675" y="255894"/>
            <a:ext cx="4926029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Target Behavior Definition: __________________________________________________________</a:t>
            </a:r>
          </a:p>
        </p:txBody>
      </p:sp>
      <p:sp>
        <p:nvSpPr>
          <p:cNvPr id="163" name="Shape 163"/>
          <p:cNvSpPr/>
          <p:nvPr/>
        </p:nvSpPr>
        <p:spPr>
          <a:xfrm>
            <a:off x="7747907" y="6570555"/>
            <a:ext cx="1255152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@ theautismhelper.com </a:t>
            </a:r>
          </a:p>
        </p:txBody>
      </p:sp>
      <p:sp>
        <p:nvSpPr>
          <p:cNvPr id="47" name="Rectangle 46"/>
          <p:cNvSpPr/>
          <p:nvPr/>
        </p:nvSpPr>
        <p:spPr>
          <a:xfrm>
            <a:off x="-44311" y="-72655"/>
            <a:ext cx="1539480" cy="4178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923" y="9384"/>
            <a:ext cx="1494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Arial" charset="0"/>
                <a:ea typeface="Arial" charset="0"/>
                <a:cs typeface="Arial" charset="0"/>
              </a:rPr>
              <a:t>ABC Data 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Sheet </a:t>
            </a:r>
          </a:p>
        </p:txBody>
      </p:sp>
    </p:spTree>
    <p:extLst>
      <p:ext uri="{BB962C8B-B14F-4D97-AF65-F5344CB8AC3E}">
        <p14:creationId xmlns:p14="http://schemas.microsoft.com/office/powerpoint/2010/main" val="1503372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" name="Table 167"/>
          <p:cNvGraphicFramePr/>
          <p:nvPr>
            <p:extLst>
              <p:ext uri="{D42A27DB-BD31-4B8C-83A1-F6EECF244321}">
                <p14:modId xmlns:p14="http://schemas.microsoft.com/office/powerpoint/2010/main" val="1342443882"/>
              </p:ext>
            </p:extLst>
          </p:nvPr>
        </p:nvGraphicFramePr>
        <p:xfrm>
          <a:off x="156754" y="503958"/>
          <a:ext cx="8807645" cy="6148725"/>
        </p:xfrm>
        <a:graphic>
          <a:graphicData uri="http://schemas.openxmlformats.org/drawingml/2006/table">
            <a:tbl>
              <a:tblPr/>
              <a:tblGrid>
                <a:gridCol w="1093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2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8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90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64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8625">
                <a:tc>
                  <a:txBody>
                    <a:bodyPr/>
                    <a:lstStyle/>
                    <a:p>
                      <a:pPr defTabSz="914400"/>
                      <a:r>
                        <a:rPr sz="1400"/>
                        <a:t>Date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400"/>
                        <a:t>Time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000"/>
                      </a:pPr>
                      <a:r>
                        <a:rPr sz="1400"/>
                        <a:t>Antecedent</a:t>
                      </a:r>
                    </a:p>
                    <a:p>
                      <a:pPr defTabSz="914400">
                        <a:defRPr sz="1300"/>
                      </a:pPr>
                      <a:r>
                        <a:rPr sz="900"/>
                        <a:t>What happened before?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400"/>
                        <a:t>Behavior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000"/>
                      </a:pPr>
                      <a:r>
                        <a:rPr sz="1400"/>
                        <a:t>Consequence</a:t>
                      </a:r>
                    </a:p>
                    <a:p>
                      <a:pPr defTabSz="914400">
                        <a:defRPr sz="1300"/>
                      </a:pPr>
                      <a:r>
                        <a:rPr sz="900"/>
                        <a:t>What happened after?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663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502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2296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 dirty="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4534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3621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3621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3621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3621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3621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 dirty="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68" name="Shape 168"/>
          <p:cNvSpPr/>
          <p:nvPr/>
        </p:nvSpPr>
        <p:spPr>
          <a:xfrm>
            <a:off x="7893150" y="6658663"/>
            <a:ext cx="1255152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@ theautismhelper.com </a:t>
            </a:r>
          </a:p>
        </p:txBody>
      </p:sp>
      <p:sp>
        <p:nvSpPr>
          <p:cNvPr id="6" name="Rectangle 5"/>
          <p:cNvSpPr/>
          <p:nvPr/>
        </p:nvSpPr>
        <p:spPr>
          <a:xfrm>
            <a:off x="-44311" y="-72655"/>
            <a:ext cx="1539480" cy="4178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23" y="9384"/>
            <a:ext cx="1494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Arial" charset="0"/>
                <a:ea typeface="Arial" charset="0"/>
                <a:cs typeface="Arial" charset="0"/>
              </a:rPr>
              <a:t>ABC Data 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Sheet </a:t>
            </a:r>
          </a:p>
        </p:txBody>
      </p:sp>
      <p:sp>
        <p:nvSpPr>
          <p:cNvPr id="8" name="Shape 161"/>
          <p:cNvSpPr/>
          <p:nvPr/>
        </p:nvSpPr>
        <p:spPr>
          <a:xfrm>
            <a:off x="3458675" y="64451"/>
            <a:ext cx="4749698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 dirty="0"/>
              <a:t>Child’s Name: _______________________________</a:t>
            </a:r>
            <a:r>
              <a:rPr lang="en-US" sz="844" dirty="0"/>
              <a:t>  School Year: _______________________</a:t>
            </a:r>
            <a:endParaRPr sz="844" dirty="0"/>
          </a:p>
        </p:txBody>
      </p:sp>
      <p:sp>
        <p:nvSpPr>
          <p:cNvPr id="9" name="Shape 162"/>
          <p:cNvSpPr/>
          <p:nvPr/>
        </p:nvSpPr>
        <p:spPr>
          <a:xfrm>
            <a:off x="3458675" y="255894"/>
            <a:ext cx="4926029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Target Behavior Definition: 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041240119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2" name="Table 172"/>
          <p:cNvGraphicFramePr/>
          <p:nvPr/>
        </p:nvGraphicFramePr>
        <p:xfrm>
          <a:off x="573974" y="464345"/>
          <a:ext cx="8417563" cy="6366466"/>
        </p:xfrm>
        <a:graphic>
          <a:graphicData uri="http://schemas.openxmlformats.org/drawingml/2006/table">
            <a:tbl>
              <a:tblPr/>
              <a:tblGrid>
                <a:gridCol w="1289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Date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Time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Staff Member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Location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work demand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 dirty="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social demand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transition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alone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preferred item taken away 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denied requested item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other: 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hit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kick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push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yell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fall to floor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other: 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ignored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given prompts/redirection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break time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time out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8546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other: 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 dirty="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173" name="Shape 173"/>
          <p:cNvSpPr/>
          <p:nvPr/>
        </p:nvSpPr>
        <p:spPr>
          <a:xfrm>
            <a:off x="101203" y="1601392"/>
            <a:ext cx="447926" cy="200108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74" name="Shape 174"/>
          <p:cNvSpPr/>
          <p:nvPr/>
        </p:nvSpPr>
        <p:spPr>
          <a:xfrm rot="16200000">
            <a:off x="-615272" y="2488963"/>
            <a:ext cx="1880877" cy="3319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>
              <a:defRPr sz="1200"/>
            </a:lvl1pPr>
          </a:lstStyle>
          <a:p>
            <a:pPr algn="ctr"/>
            <a:r>
              <a:rPr sz="844"/>
              <a:t>antecedents (what happened before?) Check all that apply.</a:t>
            </a:r>
          </a:p>
        </p:txBody>
      </p:sp>
      <p:sp>
        <p:nvSpPr>
          <p:cNvPr id="175" name="Shape 175"/>
          <p:cNvSpPr/>
          <p:nvPr/>
        </p:nvSpPr>
        <p:spPr>
          <a:xfrm>
            <a:off x="101203" y="3643313"/>
            <a:ext cx="447926" cy="163771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76" name="Shape 176"/>
          <p:cNvSpPr/>
          <p:nvPr/>
        </p:nvSpPr>
        <p:spPr>
          <a:xfrm rot="16200000">
            <a:off x="-532308" y="4361148"/>
            <a:ext cx="1714949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9" tIns="35719" rIns="35719" bIns="35719" anchor="ctr">
            <a:spAutoFit/>
          </a:bodyPr>
          <a:lstStyle>
            <a:lvl1pPr>
              <a:defRPr sz="1200"/>
            </a:lvl1pPr>
          </a:lstStyle>
          <a:p>
            <a:pPr algn="ctr"/>
            <a:r>
              <a:rPr sz="844" dirty="0"/>
              <a:t>behaviors</a:t>
            </a:r>
          </a:p>
        </p:txBody>
      </p:sp>
      <p:sp>
        <p:nvSpPr>
          <p:cNvPr id="177" name="Shape 177"/>
          <p:cNvSpPr/>
          <p:nvPr/>
        </p:nvSpPr>
        <p:spPr>
          <a:xfrm>
            <a:off x="101203" y="5321861"/>
            <a:ext cx="447926" cy="1417682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/>
          </a:p>
        </p:txBody>
      </p:sp>
      <p:sp>
        <p:nvSpPr>
          <p:cNvPr id="178" name="Shape 178"/>
          <p:cNvSpPr/>
          <p:nvPr/>
        </p:nvSpPr>
        <p:spPr>
          <a:xfrm rot="16200000">
            <a:off x="-350878" y="5799774"/>
            <a:ext cx="1352088" cy="4618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9" tIns="35719" rIns="35719" bIns="35719" anchor="ctr">
            <a:spAutoFit/>
          </a:bodyPr>
          <a:lstStyle>
            <a:lvl1pPr>
              <a:defRPr sz="1200"/>
            </a:lvl1pPr>
          </a:lstStyle>
          <a:p>
            <a:pPr algn="ctr"/>
            <a:r>
              <a:rPr sz="844" dirty="0"/>
              <a:t>consequences (what happened after?)    </a:t>
            </a:r>
            <a:endParaRPr lang="en-US" sz="844" dirty="0"/>
          </a:p>
          <a:p>
            <a:pPr algn="ctr"/>
            <a:r>
              <a:rPr sz="844" dirty="0"/>
              <a:t>Check all that apply.</a:t>
            </a:r>
          </a:p>
        </p:txBody>
      </p:sp>
      <p:sp>
        <p:nvSpPr>
          <p:cNvPr id="179" name="Shape 179"/>
          <p:cNvSpPr/>
          <p:nvPr/>
        </p:nvSpPr>
        <p:spPr>
          <a:xfrm rot="5400000">
            <a:off x="8446792" y="6184283"/>
            <a:ext cx="1255152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@ theautismhelper.com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-44311" y="-72655"/>
            <a:ext cx="1539480" cy="4178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23" y="9384"/>
            <a:ext cx="1494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Arial" charset="0"/>
                <a:ea typeface="Arial" charset="0"/>
                <a:cs typeface="Arial" charset="0"/>
              </a:rPr>
              <a:t>ABC Data 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Sheet </a:t>
            </a:r>
          </a:p>
        </p:txBody>
      </p:sp>
      <p:sp>
        <p:nvSpPr>
          <p:cNvPr id="16" name="Shape 161"/>
          <p:cNvSpPr/>
          <p:nvPr/>
        </p:nvSpPr>
        <p:spPr>
          <a:xfrm>
            <a:off x="4138299" y="27380"/>
            <a:ext cx="4906792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 dirty="0"/>
              <a:t>Child’s Name: _______________________________</a:t>
            </a:r>
            <a:r>
              <a:rPr lang="en-US" sz="844" dirty="0"/>
              <a:t>  School Year: _________________________</a:t>
            </a:r>
            <a:endParaRPr sz="844" dirty="0"/>
          </a:p>
        </p:txBody>
      </p:sp>
      <p:sp>
        <p:nvSpPr>
          <p:cNvPr id="17" name="Shape 162"/>
          <p:cNvSpPr/>
          <p:nvPr/>
        </p:nvSpPr>
        <p:spPr>
          <a:xfrm>
            <a:off x="4138299" y="255894"/>
            <a:ext cx="4926029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Target Behavior Definition: 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071419208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3" name="Table 183"/>
          <p:cNvGraphicFramePr/>
          <p:nvPr>
            <p:extLst>
              <p:ext uri="{D42A27DB-BD31-4B8C-83A1-F6EECF244321}">
                <p14:modId xmlns:p14="http://schemas.microsoft.com/office/powerpoint/2010/main" val="786754697"/>
              </p:ext>
            </p:extLst>
          </p:nvPr>
        </p:nvGraphicFramePr>
        <p:xfrm>
          <a:off x="162256" y="598810"/>
          <a:ext cx="8830494" cy="6049632"/>
        </p:xfrm>
        <a:graphic>
          <a:graphicData uri="http://schemas.openxmlformats.org/drawingml/2006/table">
            <a:tbl>
              <a:tblPr/>
              <a:tblGrid>
                <a:gridCol w="874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53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03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81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881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8926">
                <a:tc>
                  <a:txBody>
                    <a:bodyPr/>
                    <a:lstStyle/>
                    <a:p>
                      <a:pPr defTabSz="914400"/>
                      <a:r>
                        <a:rPr sz="1400"/>
                        <a:t>Date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400"/>
                        <a:t>Time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400"/>
                        <a:t>Antecent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400"/>
                        <a:t>Behaviors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400"/>
                        <a:t>Consequence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1400"/>
                        <a:t>Notes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8669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800"/>
                        <a:t>____ alone
____ demand placed
____ transition
____ request denied
____ interruption
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/>
                      </a:pPr>
                      <a:r>
                        <a:rPr sz="800"/>
                        <a:t> Magnitude:          Notes/frequency: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 (low)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2 (medium)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3 (highest)</a:t>
                      </a:r>
                    </a:p>
                    <a:p>
                      <a:pPr algn="r" defTabSz="914400">
                        <a:defRPr sz="11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800"/>
                        <a:t>____ ignore
____ prompts/redirection
____ time out
____ change activity
____ break given 
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/>
                      </a:pPr>
                      <a:r>
                        <a:rPr sz="800"/>
                        <a:t> Time:                      Notes: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1-5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5-15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15 - 30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30+ minutes</a:t>
                      </a:r>
                    </a:p>
                    <a:p>
                      <a:pPr algn="r" defTabSz="914400">
                        <a:defRPr sz="11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8669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800"/>
                        <a:t>____ alone
____ demand placed
____ transition
____ request denied
____ interruption
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/>
                      </a:pPr>
                      <a:r>
                        <a:rPr sz="800"/>
                        <a:t> Magnitude:          Notes/frequency: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 (low)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2 (medium)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3 (highest)</a:t>
                      </a:r>
                    </a:p>
                    <a:p>
                      <a:pPr algn="r" defTabSz="914400">
                        <a:defRPr sz="11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800"/>
                        <a:t>____ ignore
____ prompts/redirection
____ time out
____ change activity
____ break given 
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/>
                      </a:pPr>
                      <a:r>
                        <a:rPr sz="800"/>
                        <a:t> Time:                      Notes: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1-5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5-15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15 - 30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30+ minutes</a:t>
                      </a:r>
                    </a:p>
                    <a:p>
                      <a:pPr algn="r" defTabSz="914400">
                        <a:defRPr sz="11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669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800"/>
                        <a:t>____ alone
____ demand placed
____ transition
____ request denied
____ interruption
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/>
                      </a:pPr>
                      <a:r>
                        <a:rPr sz="800"/>
                        <a:t> Magnitude:          Notes/frequency: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 (low)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2 (medium)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3 (highest)</a:t>
                      </a:r>
                    </a:p>
                    <a:p>
                      <a:pPr algn="r" defTabSz="914400">
                        <a:defRPr sz="11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800"/>
                        <a:t>____ ignore
____ prompts/redirection
____ time out
____ change activity
____ break given 
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/>
                      </a:pPr>
                      <a:r>
                        <a:rPr sz="800"/>
                        <a:t> Time:                      Notes: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1-5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5-15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15 - 30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30+ minutes</a:t>
                      </a:r>
                    </a:p>
                    <a:p>
                      <a:pPr algn="r" defTabSz="914400">
                        <a:defRPr sz="11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8669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800"/>
                        <a:t>____ alone
____ demand placed
____ transition
____ request denied
____ interruption
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/>
                      </a:pPr>
                      <a:r>
                        <a:rPr sz="800"/>
                        <a:t> Magnitude:          Notes/frequency: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 (low)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2 (medium)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3 (highest)</a:t>
                      </a:r>
                    </a:p>
                    <a:p>
                      <a:pPr algn="r" defTabSz="914400">
                        <a:defRPr sz="11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800"/>
                        <a:t>____ ignore
____ prompts/redirection
____ time out
____ change activity
____ break given 
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/>
                      </a:pPr>
                      <a:r>
                        <a:rPr sz="800"/>
                        <a:t> Time:                      Notes: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1-5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5-15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15 - 30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30+ minutes</a:t>
                      </a:r>
                    </a:p>
                    <a:p>
                      <a:pPr algn="r" defTabSz="914400">
                        <a:defRPr sz="11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8669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800"/>
                        <a:t>____ alone
____ demand placed
____ transition
____ request denied
____ interruption
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/>
                      </a:pPr>
                      <a:r>
                        <a:rPr sz="800"/>
                        <a:t> Magnitude:          Notes/frequency: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 (low)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2 (medium)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3 (highest)</a:t>
                      </a:r>
                    </a:p>
                    <a:p>
                      <a:pPr algn="r" defTabSz="914400">
                        <a:defRPr sz="11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800"/>
                        <a:t>____ ignore
____ prompts/redirection
____ time out
____ change activity
____ break given 
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/>
                      </a:pPr>
                      <a:r>
                        <a:rPr sz="800"/>
                        <a:t> Time:                      Notes: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1-5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5-15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15 - 30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30+ minutes</a:t>
                      </a:r>
                    </a:p>
                    <a:p>
                      <a:pPr algn="r" defTabSz="914400">
                        <a:defRPr sz="11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8669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800"/>
                        <a:t>____ alone
____ demand placed
____ transition
____ request denied
____ interruption
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/>
                      </a:pPr>
                      <a:r>
                        <a:rPr sz="800"/>
                        <a:t> Magnitude:          Notes/frequency: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 (low)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2 (medium)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3 (highest)</a:t>
                      </a:r>
                    </a:p>
                    <a:p>
                      <a:pPr algn="r" defTabSz="914400">
                        <a:defRPr sz="11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800"/>
                        <a:t>____ ignore
____ prompts/redirection
____ time out
____ change activity
____ break given 
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/>
                      </a:pPr>
                      <a:r>
                        <a:rPr sz="800"/>
                        <a:t> Time:                      Notes: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1-5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5-15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15 - 30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30+ minutes</a:t>
                      </a:r>
                    </a:p>
                    <a:p>
                      <a:pPr algn="r" defTabSz="914400">
                        <a:defRPr sz="11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78669"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2600"/>
                      </a:pPr>
                      <a:endParaRPr sz="19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800" dirty="0"/>
                        <a:t>____ alone
____ demand placed
____ transition
____ request denied
____ interruption
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/>
                      </a:pPr>
                      <a:r>
                        <a:rPr sz="800"/>
                        <a:t> Magnitude:          Notes/frequency: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1 (low)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2 (medium)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/>
                        <a:t>____ 3 (highest)</a:t>
                      </a:r>
                    </a:p>
                    <a:p>
                      <a:pPr algn="r" defTabSz="914400">
                        <a:defRPr sz="11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800"/>
                        <a:t>____ ignore
____ prompts/redirection
____ time out
____ change activity
____ break given 
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100"/>
                      </a:pPr>
                      <a:r>
                        <a:rPr sz="800" dirty="0"/>
                        <a:t> Time:                      Notes: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 dirty="0"/>
                        <a:t>____ 1-5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 dirty="0"/>
                        <a:t>____ 5-15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 dirty="0"/>
                        <a:t>____ 15 - 30 minutes</a:t>
                      </a:r>
                    </a:p>
                    <a:p>
                      <a:pPr algn="l" defTabSz="914400">
                        <a:defRPr sz="1100"/>
                      </a:pPr>
                      <a:r>
                        <a:rPr sz="800" dirty="0"/>
                        <a:t>____ 30+ minutes</a:t>
                      </a:r>
                    </a:p>
                    <a:p>
                      <a:pPr algn="r" defTabSz="914400">
                        <a:defRPr sz="1100"/>
                      </a:pPr>
                      <a:endParaRPr sz="800" dirty="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84" name="Shape 184"/>
          <p:cNvSpPr/>
          <p:nvPr/>
        </p:nvSpPr>
        <p:spPr>
          <a:xfrm>
            <a:off x="7870805" y="6682281"/>
            <a:ext cx="1255152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@ theautismhelper.com </a:t>
            </a:r>
          </a:p>
        </p:txBody>
      </p:sp>
      <p:sp>
        <p:nvSpPr>
          <p:cNvPr id="6" name="Rectangle 5"/>
          <p:cNvSpPr/>
          <p:nvPr/>
        </p:nvSpPr>
        <p:spPr>
          <a:xfrm>
            <a:off x="-44311" y="-72655"/>
            <a:ext cx="1539480" cy="4178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23" y="9384"/>
            <a:ext cx="1494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latin typeface="Arial" charset="0"/>
                <a:ea typeface="Arial" charset="0"/>
                <a:cs typeface="Arial" charset="0"/>
              </a:rPr>
              <a:t>ABC Data </a:t>
            </a:r>
            <a:r>
              <a:rPr lang="en-US" sz="1400" dirty="0">
                <a:latin typeface="Arial" charset="0"/>
                <a:ea typeface="Arial" charset="0"/>
                <a:cs typeface="Arial" charset="0"/>
              </a:rPr>
              <a:t>Sheet </a:t>
            </a:r>
          </a:p>
        </p:txBody>
      </p:sp>
      <p:sp>
        <p:nvSpPr>
          <p:cNvPr id="10" name="Shape 161"/>
          <p:cNvSpPr/>
          <p:nvPr/>
        </p:nvSpPr>
        <p:spPr>
          <a:xfrm>
            <a:off x="4138299" y="101522"/>
            <a:ext cx="4906792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 dirty="0"/>
              <a:t>Child’s Name: _______________________________</a:t>
            </a:r>
            <a:r>
              <a:rPr lang="en-US" sz="844" dirty="0"/>
              <a:t>  School Year: _________________________</a:t>
            </a:r>
            <a:endParaRPr sz="844" dirty="0"/>
          </a:p>
        </p:txBody>
      </p:sp>
      <p:sp>
        <p:nvSpPr>
          <p:cNvPr id="11" name="Shape 162"/>
          <p:cNvSpPr/>
          <p:nvPr/>
        </p:nvSpPr>
        <p:spPr>
          <a:xfrm>
            <a:off x="4138299" y="330036"/>
            <a:ext cx="4926029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 dirty="0"/>
              <a:t>Target Behavior Definition: 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692248761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6" name="Table 186"/>
          <p:cNvGraphicFramePr/>
          <p:nvPr>
            <p:extLst>
              <p:ext uri="{D42A27DB-BD31-4B8C-83A1-F6EECF244321}">
                <p14:modId xmlns:p14="http://schemas.microsoft.com/office/powerpoint/2010/main" val="1611438887"/>
              </p:ext>
            </p:extLst>
          </p:nvPr>
        </p:nvGraphicFramePr>
        <p:xfrm>
          <a:off x="363215" y="500064"/>
          <a:ext cx="8417563" cy="6216028"/>
        </p:xfrm>
        <a:graphic>
          <a:graphicData uri="http://schemas.openxmlformats.org/drawingml/2006/table">
            <a:tbl>
              <a:tblPr/>
              <a:tblGrid>
                <a:gridCol w="1289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19292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232172">
                <a:tc>
                  <a:txBody>
                    <a:bodyPr/>
                    <a:lstStyle/>
                    <a:p>
                      <a:pPr algn="r" defTabSz="914400"/>
                      <a:r>
                        <a:rPr sz="800"/>
                        <a:t>date: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algn="r" defTabSz="914400"/>
                      <a:r>
                        <a:rPr sz="800"/>
                        <a:t>time: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Behavior (list specifics):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 dirty="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 dirty="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 dirty="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Location: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Activities: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Antecedent (before):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 dirty="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/>
                      <a:r>
                        <a:rPr sz="800"/>
                        <a:t>Consequence (after):</a:t>
                      </a:r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32172"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sz="800" dirty="0"/>
                    </a:p>
                  </a:txBody>
                  <a:tcPr marL="35719" marR="35719" marT="35719" marB="35719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/>
                      </a:pPr>
                      <a:endParaRPr sz="1100" dirty="0"/>
                    </a:p>
                  </a:txBody>
                  <a:tcPr marL="35719" marR="35719" marT="35719" marB="3571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188" name="Shape 188"/>
          <p:cNvSpPr/>
          <p:nvPr/>
        </p:nvSpPr>
        <p:spPr>
          <a:xfrm>
            <a:off x="373111" y="159850"/>
            <a:ext cx="767839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ABC Checklist</a:t>
            </a:r>
          </a:p>
        </p:txBody>
      </p:sp>
      <p:sp>
        <p:nvSpPr>
          <p:cNvPr id="190" name="Shape 190"/>
          <p:cNvSpPr/>
          <p:nvPr/>
        </p:nvSpPr>
        <p:spPr>
          <a:xfrm rot="16200000">
            <a:off x="8434626" y="6134830"/>
            <a:ext cx="1255152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@ theautismhelper.com </a:t>
            </a:r>
          </a:p>
        </p:txBody>
      </p:sp>
      <p:sp>
        <p:nvSpPr>
          <p:cNvPr id="7" name="Rectangle 6"/>
          <p:cNvSpPr/>
          <p:nvPr/>
        </p:nvSpPr>
        <p:spPr>
          <a:xfrm>
            <a:off x="-44311" y="-72655"/>
            <a:ext cx="1539480" cy="4178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23" y="9384"/>
            <a:ext cx="1494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charset="0"/>
                <a:ea typeface="Arial" charset="0"/>
                <a:cs typeface="Arial" charset="0"/>
              </a:rPr>
              <a:t>ABC Data Sheet </a:t>
            </a:r>
          </a:p>
        </p:txBody>
      </p:sp>
      <p:sp>
        <p:nvSpPr>
          <p:cNvPr id="9" name="Shape 161"/>
          <p:cNvSpPr/>
          <p:nvPr/>
        </p:nvSpPr>
        <p:spPr>
          <a:xfrm>
            <a:off x="4138299" y="39737"/>
            <a:ext cx="4906792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 dirty="0"/>
              <a:t>Child’s Name: _______________________________</a:t>
            </a:r>
            <a:r>
              <a:rPr lang="en-US" sz="844" dirty="0"/>
              <a:t>  School Year: _________________________</a:t>
            </a:r>
            <a:endParaRPr sz="844" dirty="0"/>
          </a:p>
        </p:txBody>
      </p:sp>
      <p:sp>
        <p:nvSpPr>
          <p:cNvPr id="10" name="Shape 162"/>
          <p:cNvSpPr/>
          <p:nvPr/>
        </p:nvSpPr>
        <p:spPr>
          <a:xfrm>
            <a:off x="4138299" y="268251"/>
            <a:ext cx="4926029" cy="20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35719" tIns="35719" rIns="35719" bIns="35719" anchor="ctr">
            <a:spAutoFit/>
          </a:bodyPr>
          <a:lstStyle>
            <a:lvl1pPr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sz="844"/>
              <a:t>Target Behavior Definition: 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70601032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1363</Words>
  <Application>Microsoft Office PowerPoint</Application>
  <PresentationFormat>On-screen Show (4:3)</PresentationFormat>
  <Paragraphs>293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Hebrew Scholar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Sasha and Matt</dc:creator>
  <cp:lastModifiedBy>Irene Yuska</cp:lastModifiedBy>
  <cp:revision>7</cp:revision>
  <dcterms:created xsi:type="dcterms:W3CDTF">2013-12-29T22:06:33Z</dcterms:created>
  <dcterms:modified xsi:type="dcterms:W3CDTF">2022-09-27T15:04:47Z</dcterms:modified>
</cp:coreProperties>
</file>